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Default Extension="bin" ContentType="application/vnd.openxmlformats-officedocument.presentationml.printerSettings"/>
  <Default Extension="png" ContentType="image/png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Default Extension="emf" ContentType="image/x-emf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wdp" ContentType="image/vnd.ms-photo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customXml/itemProps4.xml" ContentType="application/vnd.openxmlformats-officedocument.customXmlPropertie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Default Extension="jpeg" ContentType="image/jpeg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4"/>
  </p:sldMasterIdLst>
  <p:notesMasterIdLst>
    <p:notesMasterId r:id="rId37"/>
  </p:notesMasterIdLst>
  <p:handoutMasterIdLst>
    <p:handoutMasterId r:id="rId38"/>
  </p:handoutMasterIdLst>
  <p:sldIdLst>
    <p:sldId id="270" r:id="rId5"/>
    <p:sldId id="338" r:id="rId6"/>
    <p:sldId id="375" r:id="rId7"/>
    <p:sldId id="397" r:id="rId8"/>
    <p:sldId id="376" r:id="rId9"/>
    <p:sldId id="377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48" r:id="rId19"/>
    <p:sldId id="341" r:id="rId20"/>
    <p:sldId id="398" r:id="rId21"/>
    <p:sldId id="347" r:id="rId22"/>
    <p:sldId id="350" r:id="rId23"/>
    <p:sldId id="387" r:id="rId24"/>
    <p:sldId id="353" r:id="rId25"/>
    <p:sldId id="354" r:id="rId26"/>
    <p:sldId id="388" r:id="rId27"/>
    <p:sldId id="356" r:id="rId28"/>
    <p:sldId id="392" r:id="rId29"/>
    <p:sldId id="370" r:id="rId30"/>
    <p:sldId id="369" r:id="rId31"/>
    <p:sldId id="393" r:id="rId32"/>
    <p:sldId id="394" r:id="rId33"/>
    <p:sldId id="395" r:id="rId34"/>
    <p:sldId id="396" r:id="rId35"/>
    <p:sldId id="389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280"/>
    <a:srgbClr val="1104A0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1794" autoAdjust="0"/>
  </p:normalViewPr>
  <p:slideViewPr>
    <p:cSldViewPr snapToGrid="0" snapToObjects="1">
      <p:cViewPr varScale="1">
        <p:scale>
          <a:sx n="173" d="100"/>
          <a:sy n="173" d="100"/>
        </p:scale>
        <p:origin x="-568" y="-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96"/>
    </p:cViewPr>
  </p:sorterViewPr>
  <p:notesViewPr>
    <p:cSldViewPr snapToGrid="0" snapToObjects="1">
      <p:cViewPr varScale="1">
        <p:scale>
          <a:sx n="97" d="100"/>
          <a:sy n="97" d="100"/>
        </p:scale>
        <p:origin x="-469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printerSettings" Target="printerSettings/printerSettings1.bin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41" Type="http://schemas.openxmlformats.org/officeDocument/2006/relationships/viewProps" Target="viewProps.xml"/><Relationship Id="rId24" Type="http://schemas.openxmlformats.org/officeDocument/2006/relationships/slide" Target="slides/slide20.xml"/><Relationship Id="rId1" Type="http://schemas.openxmlformats.org/officeDocument/2006/relationships/customXml" Target="../customXml/item1.xml"/><Relationship Id="rId32" Type="http://schemas.openxmlformats.org/officeDocument/2006/relationships/slide" Target="slides/slide28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36" Type="http://schemas.openxmlformats.org/officeDocument/2006/relationships/slide" Target="slides/slide32.xml"/><Relationship Id="rId15" Type="http://schemas.openxmlformats.org/officeDocument/2006/relationships/slide" Target="slides/slide11.xml"/><Relationship Id="rId31" Type="http://schemas.openxmlformats.org/officeDocument/2006/relationships/slide" Target="slides/slide2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openxmlformats.org/officeDocument/2006/relationships/customXml" Target="../customXml/item4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30" Type="http://schemas.openxmlformats.org/officeDocument/2006/relationships/slide" Target="slides/slide26.xml"/><Relationship Id="rId9" Type="http://schemas.openxmlformats.org/officeDocument/2006/relationships/slide" Target="slides/slide5.xml"/><Relationship Id="rId35" Type="http://schemas.openxmlformats.org/officeDocument/2006/relationships/slide" Target="slides/slide31.xml"/><Relationship Id="rId14" Type="http://schemas.openxmlformats.org/officeDocument/2006/relationships/slide" Target="slides/slide10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40EF5-4CAB-BA4E-BC00-EBF23DDB1703}" type="datetimeFigureOut">
              <a:rPr lang="en-US" smtClean="0"/>
              <a:t>03/02/17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5D3BA-952D-F74F-ACCA-DCDB3A8E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559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BCE33-F435-F04C-BB3A-644FEDEA07BB}" type="datetimeFigureOut">
              <a:rPr lang="en-US" smtClean="0"/>
              <a:t>03/02/17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3DD79-7F6B-EE4F-8061-94D06D2D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6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B9DD3F-A55D-3E46-8A37-7BB8B39ACF5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2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5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0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0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0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328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0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7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B45F8-DE80-EF45-B2C0-19CABFC760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FI_Logo_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871" y="1264821"/>
            <a:ext cx="2080330" cy="158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618" y="1549658"/>
            <a:ext cx="6829816" cy="1102519"/>
          </a:xfrm>
        </p:spPr>
        <p:txBody>
          <a:bodyPr>
            <a:normAutofit/>
          </a:bodyPr>
          <a:lstStyle>
            <a:lvl1pPr algn="r">
              <a:defRPr sz="360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1634" y="3307868"/>
            <a:ext cx="6400800" cy="519447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pic>
        <p:nvPicPr>
          <p:cNvPr id="12" name="Picture 11" descr="EFI_FuelCell_D1_CMYK copy copy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998"/>
          <a:stretch/>
        </p:blipFill>
        <p:spPr>
          <a:xfrm>
            <a:off x="0" y="2587248"/>
            <a:ext cx="8305800" cy="70459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8305800" y="4551680"/>
            <a:ext cx="838200" cy="591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457200" y="1240631"/>
            <a:ext cx="8229600" cy="3286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7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099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044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374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380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781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925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905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950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427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5215" y="4808488"/>
            <a:ext cx="374952" cy="273844"/>
          </a:xfrm>
        </p:spPr>
        <p:txBody>
          <a:bodyPr/>
          <a:lstStyle/>
          <a:p>
            <a:fld id="{6BEE8092-FD92-D247-BFBB-7625102F9F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7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328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393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277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2343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256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225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387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1031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87115" y="476111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933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585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433513"/>
            <a:ext cx="8229600" cy="31801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3229"/>
            <a:ext cx="822960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45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184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371600"/>
            <a:ext cx="8229600" cy="314325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Font typeface="Arial" pitchFamily="34" charset="0"/>
              <a:buChar char="•"/>
              <a:defRPr/>
            </a:lvl7pPr>
            <a:lvl8pPr>
              <a:buClr>
                <a:srgbClr val="4D4F53"/>
              </a:buClr>
              <a:defRPr/>
            </a:lvl8pPr>
            <a:lvl9pPr>
              <a:buClr>
                <a:srgbClr val="4D4F53"/>
              </a:buClr>
              <a:buSzPct val="95000"/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8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047" y="1028700"/>
            <a:ext cx="8229600" cy="342900"/>
          </a:xfrm>
        </p:spPr>
        <p:txBody>
          <a:bodyPr anchor="ctr" anchorCtr="0"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4814293"/>
            <a:ext cx="2895600" cy="18335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4813102"/>
            <a:ext cx="838200" cy="185738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4B46E5-9D81-6C4D-B65E-4B7E07DC5C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385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489" y="2141116"/>
            <a:ext cx="7772400" cy="585868"/>
          </a:xfrm>
        </p:spPr>
        <p:txBody>
          <a:bodyPr anchor="t"/>
          <a:lstStyle>
            <a:lvl1pPr algn="l">
              <a:defRPr sz="4000" b="0" i="0" cap="none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489" y="3162452"/>
            <a:ext cx="7772400" cy="419940"/>
          </a:xfr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EFI_FuelCell_D4_Corporate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14649"/>
            <a:ext cx="8229600" cy="1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64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3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1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EE8092-FD92-D247-BFBB-7625102F9F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200151"/>
            <a:ext cx="4041648" cy="227342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98848" y="1204678"/>
            <a:ext cx="4187952" cy="22688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3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emf"/><Relationship Id="rId34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FI_Logo_RGB.eps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39" y="4292711"/>
            <a:ext cx="1242957" cy="9491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1586" y="4741048"/>
            <a:ext cx="3749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6BEE8092-FD92-D247-BFBB-7625102F9F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EFI_FuelCell_D17_Corporate_RGB.png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683" y="4611190"/>
            <a:ext cx="37495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5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microsoft.com/office/2007/relationships/hdphoto" Target="../media/hdphoto6.wdp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microsoft.com/office/2007/relationships/hdphoto" Target="../media/hdphoto7.wdp"/><Relationship Id="rId8" Type="http://schemas.openxmlformats.org/officeDocument/2006/relationships/image" Target="../media/image21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2.png"/><Relationship Id="rId6" Type="http://schemas.microsoft.com/office/2007/relationships/hdphoto" Target="../media/hdphoto8.wdp"/><Relationship Id="rId7" Type="http://schemas.openxmlformats.org/officeDocument/2006/relationships/image" Target="../media/image23.png"/><Relationship Id="rId8" Type="http://schemas.microsoft.com/office/2007/relationships/hdphoto" Target="../media/hdphoto9.wdp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4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8.tiff"/><Relationship Id="rId1" Type="http://schemas.openxmlformats.org/officeDocument/2006/relationships/tags" Target="../tags/tag25.xml"/><Relationship Id="rId2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39.png"/><Relationship Id="rId1" Type="http://schemas.openxmlformats.org/officeDocument/2006/relationships/tags" Target="../tags/tag27.xml"/><Relationship Id="rId2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0.png"/><Relationship Id="rId6" Type="http://schemas.microsoft.com/office/2007/relationships/hdphoto" Target="../media/hdphoto7.wdp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1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2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i.com/products/inkjet-printing-and-proofing/fiery-for-inkjet/" TargetMode="External"/><Relationship Id="rId4" Type="http://schemas.openxmlformats.org/officeDocument/2006/relationships/hyperlink" Target="https://partner.efi.com/" TargetMode="Externa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i.com/resources/videos/fiery-solutions-for-inkjet/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6" Type="http://schemas.microsoft.com/office/2007/relationships/hdphoto" Target="../media/hdphoto1.wdp"/><Relationship Id="rId7" Type="http://schemas.openxmlformats.org/officeDocument/2006/relationships/image" Target="../media/image11.png"/><Relationship Id="rId8" Type="http://schemas.microsoft.com/office/2007/relationships/hdphoto" Target="../media/hdphoto2.wdp"/><Relationship Id="rId9" Type="http://schemas.openxmlformats.org/officeDocument/2006/relationships/image" Target="../media/image12.png"/><Relationship Id="rId10" Type="http://schemas.microsoft.com/office/2007/relationships/hdphoto" Target="../media/hdphoto3.wdp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3.png"/><Relationship Id="rId6" Type="http://schemas.microsoft.com/office/2007/relationships/hdphoto" Target="../media/hdphoto4.wdp"/><Relationship Id="rId7" Type="http://schemas.openxmlformats.org/officeDocument/2006/relationships/image" Target="../media/image14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png"/><Relationship Id="rId6" Type="http://schemas.microsoft.com/office/2007/relationships/hdphoto" Target="../media/hdphoto5.wdp"/><Relationship Id="rId7" Type="http://schemas.openxmlformats.org/officeDocument/2006/relationships/image" Target="../media/image16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24" y="1661384"/>
            <a:ext cx="7069527" cy="809244"/>
          </a:xfrm>
        </p:spPr>
        <p:txBody>
          <a:bodyPr>
            <a:normAutofit fontScale="90000"/>
          </a:bodyPr>
          <a:lstStyle/>
          <a:p>
            <a:r>
              <a:rPr lang="en-US" dirty="0"/>
              <a:t>Fiery proServer </a:t>
            </a:r>
            <a:r>
              <a:rPr lang="en-US" dirty="0" smtClean="0"/>
              <a:t>and </a:t>
            </a:r>
            <a:r>
              <a:rPr lang="en-US" dirty="0"/>
              <a:t>Fiery XF </a:t>
            </a:r>
            <a:r>
              <a:rPr lang="en-US" dirty="0" smtClean="0"/>
              <a:t>6.4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What’s new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50771" y="3312414"/>
            <a:ext cx="8545472" cy="912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Georgia"/>
                <a:ea typeface="+mn-ea"/>
                <a:cs typeface="Georg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February 2017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971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New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4775407" cy="3180160"/>
          </a:xfrm>
          <a:prstGeom prst="rect">
            <a:avLst/>
          </a:prstGeom>
          <a:effectLst/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Mimaki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JFX200-2513 (+White +Clear +Primer)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JFX500-2131 (+White +Clear/Primer)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TS500P-3200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Seiko/OKI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ColorPainter</a:t>
            </a:r>
            <a:r>
              <a:rPr lang="en-US" dirty="0" smtClean="0">
                <a:solidFill>
                  <a:srgbClr val="000000"/>
                </a:solidFill>
              </a:rPr>
              <a:t> E-54S &amp; E-64S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ColorPainter</a:t>
            </a:r>
            <a:r>
              <a:rPr lang="en-US" dirty="0" smtClean="0">
                <a:solidFill>
                  <a:srgbClr val="000000"/>
                </a:solidFill>
              </a:rPr>
              <a:t> V-64S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6042" y="1618392"/>
            <a:ext cx="2740758" cy="1387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567" y="3143453"/>
            <a:ext cx="2720760" cy="136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4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Updated EFI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EFI Matan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Quantum </a:t>
            </a:r>
            <a:r>
              <a:rPr lang="en-US" dirty="0" err="1" smtClean="0">
                <a:solidFill>
                  <a:srgbClr val="000000"/>
                </a:solidFill>
              </a:rPr>
              <a:t>LXr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Quantum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EFI VUTEk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GS2000LX Pro UD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GS3250LX Pro UD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HS100 Pro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HS125 Pro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LX3 Pro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453" y="1375807"/>
            <a:ext cx="3112784" cy="1373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253" y="2520954"/>
            <a:ext cx="2646040" cy="1134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957" y="3721727"/>
            <a:ext cx="2329342" cy="1027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270" y="4610275"/>
            <a:ext cx="736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>
                <a:latin typeface="Georgia"/>
                <a:cs typeface="Georgia"/>
              </a:rPr>
              <a:t>Over 20 updated or enhanced printer drivers</a:t>
            </a:r>
            <a:endParaRPr lang="en-GB" sz="14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0867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Updated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Mimaki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CJV150-75/107/130/160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CJV300-130/160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JV300-130/160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CJV150-75/107/130/160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CJV300-130/160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9" b="973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22" y="1253973"/>
            <a:ext cx="2068833" cy="17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3" b="89932" l="548" r="99663">
                        <a14:foregroundMark x1="79722" y1="63587" x2="79722" y2="63587"/>
                        <a14:foregroundMark x1="79342" y1="56109" x2="79342" y2="56109"/>
                        <a14:backgroundMark x1="19730" y1="55816" x2="19730" y2="55816"/>
                        <a14:backgroundMark x1="78921" y1="64712" x2="78921" y2="6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39" y="2877707"/>
            <a:ext cx="1890323" cy="163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09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Updated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Roland DG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VersaCAMM</a:t>
            </a:r>
            <a:r>
              <a:rPr lang="en-US" dirty="0" smtClean="0">
                <a:solidFill>
                  <a:srgbClr val="000000"/>
                </a:solidFill>
              </a:rPr>
              <a:t> VS-640i/540i/300i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VersaCAMM</a:t>
            </a:r>
            <a:r>
              <a:rPr lang="en-US" dirty="0" smtClean="0">
                <a:solidFill>
                  <a:srgbClr val="000000"/>
                </a:solidFill>
              </a:rPr>
              <a:t> SP-540i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VersaEXPRESS</a:t>
            </a:r>
            <a:r>
              <a:rPr lang="en-US" dirty="0" smtClean="0">
                <a:solidFill>
                  <a:srgbClr val="000000"/>
                </a:solidFill>
              </a:rPr>
              <a:t> RF-640/640A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SolJet</a:t>
            </a:r>
            <a:r>
              <a:rPr lang="en-US" dirty="0" smtClean="0">
                <a:solidFill>
                  <a:srgbClr val="000000"/>
                </a:solidFill>
              </a:rPr>
              <a:t> Pro 4 XF-640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LEC-300/300A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LEC-330/540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LEJ-640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273" y="1653161"/>
            <a:ext cx="2239488" cy="1272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20" y="3291944"/>
            <a:ext cx="2041600" cy="10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pic>
        <p:nvPicPr>
          <p:cNvPr id="5" name="Picture 4" descr="EFI_ICON_FourFieryAreas_US_v3.3_COLOR_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904" y="560295"/>
            <a:ext cx="2667985" cy="21666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15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Enhanced Dynamic Smoothing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199" y="1433513"/>
            <a:ext cx="8333093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pPr lvl="0"/>
            <a:r>
              <a:rPr lang="en-GB" dirty="0" smtClean="0"/>
              <a:t>Reintroduction of the Dynamic Smoothing feature on Microsoft</a:t>
            </a:r>
            <a:r>
              <a:rPr lang="en-GB" baseline="30000" dirty="0" smtClean="0"/>
              <a:t>®</a:t>
            </a:r>
            <a:r>
              <a:rPr lang="en-GB" dirty="0" smtClean="0"/>
              <a:t> Windows</a:t>
            </a:r>
            <a:r>
              <a:rPr lang="en-GB" baseline="30000" dirty="0"/>
              <a:t>®</a:t>
            </a:r>
            <a:r>
              <a:rPr lang="en-GB" dirty="0" smtClean="0"/>
              <a:t> platforms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93447" y="2624933"/>
            <a:ext cx="4032197" cy="1921775"/>
            <a:chOff x="1442597" y="3245667"/>
            <a:chExt cx="3118765" cy="15234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0"/>
            <a:stretch/>
          </p:blipFill>
          <p:spPr bwMode="auto">
            <a:xfrm>
              <a:off x="1442597" y="3615588"/>
              <a:ext cx="3118765" cy="11535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0"/>
            <a:stretch/>
          </p:blipFill>
          <p:spPr bwMode="auto">
            <a:xfrm>
              <a:off x="1442597" y="3245667"/>
              <a:ext cx="3118765" cy="3699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For e</a:t>
            </a:r>
            <a:r>
              <a:rPr lang="en-GB" sz="1600" i="1" dirty="0" smtClean="0">
                <a:latin typeface="Georgia"/>
                <a:cs typeface="Georgia"/>
              </a:rPr>
              <a:t>xtremely </a:t>
            </a:r>
            <a:r>
              <a:rPr lang="en-GB" sz="1600" i="1" dirty="0">
                <a:latin typeface="Georgia"/>
                <a:cs typeface="Georgia"/>
              </a:rPr>
              <a:t>smooth spot and process color gradations</a:t>
            </a:r>
          </a:p>
        </p:txBody>
      </p:sp>
    </p:spTree>
    <p:extLst>
      <p:ext uri="{BB962C8B-B14F-4D97-AF65-F5344CB8AC3E}">
        <p14:creationId xmlns:p14="http://schemas.microsoft.com/office/powerpoint/2010/main" val="290859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Spot </a:t>
            </a:r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Color </a:t>
            </a:r>
            <a:r>
              <a:rPr lang="en-US" sz="3600" dirty="0">
                <a:solidFill>
                  <a:srgbClr val="000000"/>
                </a:solidFill>
                <a:latin typeface="Georgia" pitchFamily="18" charset="0"/>
              </a:rPr>
              <a:t>V</a:t>
            </a:r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ariations </a:t>
            </a:r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printing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5788169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Select the closest visual match for a desired </a:t>
            </a:r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color</a:t>
            </a:r>
            <a:endParaRPr lang="en-US" sz="2400" dirty="0" smtClean="0">
              <a:solidFill>
                <a:srgbClr val="000000"/>
              </a:solidFill>
              <a:latin typeface="Georgia" pitchFamily="18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Tune Hue, Saturation and Brightness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Adjust with fine to coarse control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Choose between two matching methods depending on preference</a:t>
            </a:r>
          </a:p>
        </p:txBody>
      </p:sp>
      <p:sp>
        <p:nvSpPr>
          <p:cNvPr id="56322" name="AutoShape 2" descr="CV_ISO12647-73_CP_Wedg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latin typeface="Georgia"/>
                <a:cs typeface="Georgia"/>
              </a:rPr>
              <a:t>P</a:t>
            </a:r>
            <a:r>
              <a:rPr lang="en-GB" sz="1600" i="1" dirty="0" smtClean="0">
                <a:latin typeface="Georgia"/>
                <a:cs typeface="Georgia"/>
              </a:rPr>
              <a:t>erfect </a:t>
            </a:r>
            <a:r>
              <a:rPr lang="en-GB" sz="1600" i="1" dirty="0">
                <a:latin typeface="Georgia"/>
                <a:cs typeface="Georgia"/>
              </a:rPr>
              <a:t>visual brand color </a:t>
            </a:r>
            <a:r>
              <a:rPr lang="en-GB" sz="1600" i="1" dirty="0" smtClean="0">
                <a:latin typeface="Georgia"/>
                <a:cs typeface="Georgia"/>
              </a:rPr>
              <a:t>matching beyond the mathematical approach  </a:t>
            </a:r>
            <a:endParaRPr lang="en-GB" sz="1600" i="1" dirty="0">
              <a:latin typeface="Georgia"/>
              <a:cs typeface="Georgia"/>
            </a:endParaRPr>
          </a:p>
        </p:txBody>
      </p:sp>
      <p:pic>
        <p:nvPicPr>
          <p:cNvPr id="7" name="Picture 2" descr="E:\Current Projects\XF 6.4\Search Patter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130210" y="1459397"/>
            <a:ext cx="1982557" cy="1454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E:\Current Projects\XF 6.4\Neighb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828109" y="2318432"/>
            <a:ext cx="2432466" cy="184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E:\Current Projects\XF 6.4\Interfac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8055" y="3017489"/>
            <a:ext cx="2746867" cy="103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51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Improved swatch book printing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5788169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sz="2500" dirty="0" smtClean="0"/>
              <a:t>Offering </a:t>
            </a:r>
            <a:r>
              <a:rPr lang="en-US" sz="2500" dirty="0"/>
              <a:t>additional </a:t>
            </a:r>
            <a:r>
              <a:rPr lang="en-US" sz="2500" dirty="0" smtClean="0"/>
              <a:t>patch sizes </a:t>
            </a:r>
            <a:r>
              <a:rPr lang="en-US" sz="2500" dirty="0"/>
              <a:t>and larger font sizes </a:t>
            </a:r>
          </a:p>
          <a:p>
            <a:pPr lvl="1"/>
            <a:r>
              <a:rPr lang="en-US" sz="2100" dirty="0" smtClean="0"/>
              <a:t>40x25 </a:t>
            </a:r>
            <a:r>
              <a:rPr lang="en-US" sz="2100" dirty="0"/>
              <a:t>mm @ 9pt / 7pt font size</a:t>
            </a:r>
          </a:p>
          <a:p>
            <a:pPr lvl="1"/>
            <a:r>
              <a:rPr lang="en-US" sz="2100" dirty="0"/>
              <a:t>50x50mm @ 10pt / 8pt font </a:t>
            </a:r>
            <a:r>
              <a:rPr lang="en-US" sz="2100" dirty="0" smtClean="0"/>
              <a:t>size</a:t>
            </a:r>
            <a:endParaRPr lang="en-US" sz="2100" dirty="0"/>
          </a:p>
        </p:txBody>
      </p:sp>
      <p:sp>
        <p:nvSpPr>
          <p:cNvPr id="56322" name="AutoShape 2" descr="CV_ISO12647-73_CP_Wedg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For greater usability and visual clarity</a:t>
            </a:r>
            <a:endParaRPr lang="en-GB" sz="1600" i="1" dirty="0">
              <a:latin typeface="Georgia"/>
              <a:cs typeface="Georgia"/>
            </a:endParaRPr>
          </a:p>
        </p:txBody>
      </p:sp>
      <p:pic>
        <p:nvPicPr>
          <p:cNvPr id="9" name="Picture 8" descr="Swatch book original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 t="5621" r="8226" b="6483"/>
          <a:stretch/>
        </p:blipFill>
        <p:spPr>
          <a:xfrm>
            <a:off x="5217886" y="2311628"/>
            <a:ext cx="1364343" cy="198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l="38744" t="26940" r="38784" b="31390"/>
          <a:stretch>
            <a:fillRect/>
          </a:stretch>
        </p:blipFill>
        <p:spPr bwMode="auto">
          <a:xfrm>
            <a:off x="6413426" y="1484313"/>
            <a:ext cx="2376867" cy="247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14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Linearization enhancements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5185334" cy="3180160"/>
          </a:xfrm>
          <a:prstGeom prst="rect">
            <a:avLst/>
          </a:prstGeom>
          <a:effectLst/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For EFI Reggiani and EFI VUTEk </a:t>
            </a:r>
            <a:r>
              <a:rPr lang="en-US" dirty="0" err="1" smtClean="0">
                <a:solidFill>
                  <a:srgbClr val="000000"/>
                </a:solidFill>
                <a:latin typeface="Georgia" pitchFamily="18" charset="0"/>
              </a:rPr>
              <a:t>FabriVU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printers with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Larger linearization charts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Improved pre-linearization defaults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Improved data smoothing</a:t>
            </a:r>
          </a:p>
        </p:txBody>
      </p:sp>
      <p:sp>
        <p:nvSpPr>
          <p:cNvPr id="56322" name="AutoShape 2" descr="CV_ISO12647-73_CP_Wedg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3464" r="19270"/>
          <a:stretch/>
        </p:blipFill>
        <p:spPr>
          <a:xfrm>
            <a:off x="5980121" y="1568726"/>
            <a:ext cx="2706679" cy="1775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For even better results when using backlit substrates</a:t>
            </a:r>
            <a:endParaRPr lang="en-GB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9644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Improved white ink usage</a:t>
            </a:r>
            <a:endParaRPr lang="en-US" sz="3600" dirty="0"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5048692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Now f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or 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all EFI printers using white 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ink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Tonal 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image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Tonal image inverse </a:t>
            </a:r>
          </a:p>
        </p:txBody>
      </p:sp>
      <p:pic>
        <p:nvPicPr>
          <p:cNvPr id="6" name="Grafik 9" descr="Tonal image.png"/>
          <p:cNvPicPr>
            <a:picLocks noChangeAspect="1"/>
          </p:cNvPicPr>
          <p:nvPr/>
        </p:nvPicPr>
        <p:blipFill rotWithShape="1">
          <a:blip r:embed="rId5" cstate="print"/>
          <a:srcRect l="54235" t="5140" r="1317" b="3752"/>
          <a:stretch/>
        </p:blipFill>
        <p:spPr>
          <a:xfrm>
            <a:off x="7281926" y="1956002"/>
            <a:ext cx="1020134" cy="97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9" descr="Tonal image.png"/>
          <p:cNvPicPr>
            <a:picLocks noChangeAspect="1"/>
          </p:cNvPicPr>
          <p:nvPr/>
        </p:nvPicPr>
        <p:blipFill rotWithShape="1">
          <a:blip r:embed="rId5" cstate="print"/>
          <a:srcRect l="2368" t="4643" r="53184" b="4248"/>
          <a:stretch/>
        </p:blipFill>
        <p:spPr>
          <a:xfrm>
            <a:off x="6430238" y="1378956"/>
            <a:ext cx="1020134" cy="97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Grafik 8" descr="Tonal image inverse.png"/>
          <p:cNvPicPr>
            <a:picLocks noChangeAspect="1"/>
          </p:cNvPicPr>
          <p:nvPr/>
        </p:nvPicPr>
        <p:blipFill rotWithShape="1">
          <a:blip r:embed="rId6" cstate="print"/>
          <a:srcRect l="53158" t="3590" r="1644" b="4387"/>
          <a:stretch/>
        </p:blipFill>
        <p:spPr>
          <a:xfrm>
            <a:off x="6494222" y="3339909"/>
            <a:ext cx="1020134" cy="941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9" descr="Tonal image.png"/>
          <p:cNvPicPr>
            <a:picLocks noChangeAspect="1"/>
          </p:cNvPicPr>
          <p:nvPr/>
        </p:nvPicPr>
        <p:blipFill rotWithShape="1">
          <a:blip r:embed="rId5" cstate="print"/>
          <a:srcRect l="2368" t="4643" r="53184" b="4248"/>
          <a:stretch/>
        </p:blipFill>
        <p:spPr>
          <a:xfrm>
            <a:off x="5794934" y="2852736"/>
            <a:ext cx="1020134" cy="97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Increased printable gamut on non-white substrates plus ink savings </a:t>
            </a:r>
            <a:endParaRPr lang="en-GB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589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nema_front 6.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196" y="1517900"/>
            <a:ext cx="2067427" cy="153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82889"/>
            <a:ext cx="8229600" cy="307481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Launch information</a:t>
            </a:r>
          </a:p>
          <a:p>
            <a:pPr>
              <a:lnSpc>
                <a:spcPct val="90000"/>
              </a:lnSpc>
            </a:pPr>
            <a:r>
              <a:rPr lang="en-US" dirty="0"/>
              <a:t>What’s new</a:t>
            </a:r>
          </a:p>
          <a:p>
            <a:pPr>
              <a:lnSpc>
                <a:spcPct val="90000"/>
              </a:lnSpc>
            </a:pPr>
            <a:r>
              <a:rPr lang="en-US" dirty="0"/>
              <a:t>Resources</a:t>
            </a:r>
          </a:p>
          <a:p>
            <a:pPr>
              <a:lnSpc>
                <a:spcPct val="90000"/>
              </a:lnSpc>
            </a:pPr>
            <a:r>
              <a:rPr lang="en-US" dirty="0"/>
              <a:t>Availability</a:t>
            </a:r>
          </a:p>
        </p:txBody>
      </p:sp>
      <p:pic>
        <p:nvPicPr>
          <p:cNvPr id="5" name="Picture 4" descr="proServer Premium prelim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044" y="2780632"/>
            <a:ext cx="1112400" cy="1680604"/>
          </a:xfrm>
          <a:prstGeom prst="rect">
            <a:avLst/>
          </a:prstGeom>
        </p:spPr>
      </p:pic>
      <p:pic>
        <p:nvPicPr>
          <p:cNvPr id="8" name="Picture 7" descr="ProServer90wES2000.jpe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145" y="1775500"/>
            <a:ext cx="1223177" cy="240074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4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Productivity</a:t>
            </a:r>
            <a:endParaRPr lang="en-US" dirty="0"/>
          </a:p>
        </p:txBody>
      </p:sp>
      <p:pic>
        <p:nvPicPr>
          <p:cNvPr id="5" name="Picture 4" descr="EFI_ICON_FourFieryAreas_US_v3.3_PRODUCTIVITY_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970" y="585569"/>
            <a:ext cx="2680919" cy="2141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0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FAST RIP enhancement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4048394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orgia" pitchFamily="18" charset="0"/>
              </a:rPr>
              <a:t>Run</a:t>
            </a:r>
            <a:r>
              <a:rPr lang="en-US" sz="28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Georgia" pitchFamily="18" charset="0"/>
              </a:rPr>
              <a:t>2 FAST RIP instances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For simultaneous RIPping of files, or simultaneous </a:t>
            </a:r>
            <a:r>
              <a:rPr lang="en-US" sz="2400" dirty="0">
                <a:solidFill>
                  <a:srgbClr val="000000"/>
                </a:solidFill>
                <a:latin typeface="Georgia" pitchFamily="18" charset="0"/>
              </a:rPr>
              <a:t>RIPping </a:t>
            </a:r>
            <a:r>
              <a:rPr lang="en-US" sz="2400" dirty="0" smtClean="0">
                <a:solidFill>
                  <a:srgbClr val="000000"/>
                </a:solidFill>
                <a:latin typeface="Georgia" pitchFamily="18" charset="0"/>
              </a:rPr>
              <a:t>and spooling 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" name="Picture 13" descr="FAST RIP FASTRIP graphic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594" y="1819333"/>
            <a:ext cx="3443286" cy="7932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latin typeface="Georgia"/>
                <a:cs typeface="Georgia"/>
              </a:rPr>
              <a:t>M</a:t>
            </a:r>
            <a:r>
              <a:rPr lang="en-GB" sz="1600" i="1" dirty="0" smtClean="0">
                <a:latin typeface="Georgia"/>
                <a:cs typeface="Georgia"/>
              </a:rPr>
              <a:t>ore productive and flexible job handling for Fiery proServer users</a:t>
            </a:r>
            <a:endParaRPr lang="en-GB" sz="1600" i="1" dirty="0">
              <a:latin typeface="Georgia"/>
              <a:cs typeface="Georgia"/>
            </a:endParaRPr>
          </a:p>
        </p:txBody>
      </p:sp>
      <p:pic>
        <p:nvPicPr>
          <p:cNvPr id="17" name="Picture 16" descr="FAST RIP FASTRIP graphic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513" y="2756908"/>
            <a:ext cx="3443286" cy="7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Colored cut marks for EFI Jetrion 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Support for colored cut marks </a:t>
            </a:r>
            <a:r>
              <a:rPr lang="en-US" dirty="0">
                <a:solidFill>
                  <a:srgbClr val="000000"/>
                </a:solidFill>
                <a:latin typeface="Georgia" pitchFamily="18" charset="0"/>
              </a:rPr>
              <a:t>for the EFI 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Jetrion</a:t>
            </a:r>
            <a:r>
              <a:rPr lang="en-US" baseline="30000" dirty="0" smtClean="0">
                <a:solidFill>
                  <a:srgbClr val="000000"/>
                </a:solidFill>
                <a:latin typeface="Georgia" pitchFamily="18" charset="0"/>
              </a:rPr>
              <a:t>®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4900</a:t>
            </a:r>
            <a:endParaRPr lang="en-US" dirty="0" smtClean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834" y="2543019"/>
            <a:ext cx="3378749" cy="2004309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Optimal tick mark detection whatever the substrate or cutting device used</a:t>
            </a:r>
            <a:endParaRPr lang="en-GB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029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Integration</a:t>
            </a:r>
          </a:p>
        </p:txBody>
      </p:sp>
      <p:pic>
        <p:nvPicPr>
          <p:cNvPr id="7" name="Picture 6" descr="EFI_ICON_FourFieryAreas_US_v3.3_INTEGRATION_R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103" y="563957"/>
            <a:ext cx="2682995" cy="2136843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46130" y="4647733"/>
            <a:ext cx="374952" cy="273844"/>
          </a:xfrm>
          <a:prstGeom prst="rect">
            <a:avLst/>
          </a:prstGeom>
        </p:spPr>
        <p:txBody>
          <a:bodyPr/>
          <a:lstStyle/>
          <a:p>
            <a:pPr algn="r"/>
            <a:fld id="{BBBAC0FC-EB2D-444B-B5E9-47050E06F709}" type="slidenum">
              <a:rPr lang="en-US" sz="1000" smtClean="0"/>
              <a:pPr algn="r"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972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Updated IP printing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xfrm>
            <a:off x="457200" y="1433513"/>
            <a:ext cx="5485611" cy="3180160"/>
          </a:xfrm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 pitchFamily="18" charset="0"/>
              </a:rPr>
              <a:t>EFI VUTEk printer users can now change print parameters for “Submitted” or “Waiting” jobs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042" y="2156068"/>
            <a:ext cx="2646040" cy="1134017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46130" y="4647733"/>
            <a:ext cx="374952" cy="273844"/>
          </a:xfrm>
          <a:prstGeom prst="rect">
            <a:avLst/>
          </a:prstGeom>
        </p:spPr>
        <p:txBody>
          <a:bodyPr/>
          <a:lstStyle/>
          <a:p>
            <a:pPr algn="r"/>
            <a:fld id="{BBBAC0FC-EB2D-444B-B5E9-47050E06F709}" type="slidenum">
              <a:rPr lang="en-US" sz="1000" smtClean="0"/>
              <a:pPr algn="r"/>
              <a:t>24</a:t>
            </a:fld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011841" y="4610275"/>
            <a:ext cx="73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 smtClean="0">
                <a:latin typeface="Georgia"/>
                <a:cs typeface="Georgia"/>
              </a:rPr>
              <a:t>Greater production flexibility for all EFI VUTEk printer users</a:t>
            </a:r>
            <a:endParaRPr lang="en-GB" sz="16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2573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improvements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2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Adobe Print Engine update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Support for APPE 4.3 </a:t>
            </a:r>
            <a:r>
              <a:rPr lang="en-US" sz="2800" dirty="0"/>
              <a:t>on </a:t>
            </a:r>
            <a:r>
              <a:rPr lang="en-US" sz="2800" dirty="0" smtClean="0"/>
              <a:t>Windows platforms for:</a:t>
            </a:r>
            <a:endParaRPr lang="en-GB" sz="2800" dirty="0" smtClean="0"/>
          </a:p>
          <a:p>
            <a:pPr lvl="1"/>
            <a:r>
              <a:rPr lang="en-US" sz="2400" dirty="0" smtClean="0"/>
              <a:t>16-Bit PDF rendering for smoother results</a:t>
            </a:r>
          </a:p>
          <a:p>
            <a:pPr lvl="1"/>
            <a:r>
              <a:rPr lang="en-US" sz="2400" dirty="0" smtClean="0"/>
              <a:t>Expanded spot color handling of up to 127 colors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771" y="3252417"/>
            <a:ext cx="4268110" cy="124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46130" y="4647733"/>
            <a:ext cx="374952" cy="273844"/>
          </a:xfrm>
          <a:prstGeom prst="rect">
            <a:avLst/>
          </a:prstGeom>
        </p:spPr>
        <p:txBody>
          <a:bodyPr/>
          <a:lstStyle/>
          <a:p>
            <a:pPr algn="r"/>
            <a:fld id="{BBBAC0FC-EB2D-444B-B5E9-47050E06F709}" type="slidenum">
              <a:rPr lang="en-US" sz="1000" smtClean="0"/>
              <a:pPr algn="r"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862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Operating system support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Version 6.4 is approved for use on Microsoft</a:t>
            </a:r>
            <a:r>
              <a:rPr lang="en-US" baseline="30000" dirty="0" smtClean="0"/>
              <a:t>®</a:t>
            </a:r>
            <a:r>
              <a:rPr lang="en-US" dirty="0" smtClean="0"/>
              <a:t> Window</a:t>
            </a:r>
            <a:r>
              <a:rPr lang="en-US" baseline="30000" dirty="0" smtClean="0"/>
              <a:t>®</a:t>
            </a:r>
            <a:r>
              <a:rPr lang="en-US" dirty="0" smtClean="0"/>
              <a:t> Server 2016</a:t>
            </a:r>
            <a:endParaRPr lang="en-US" dirty="0"/>
          </a:p>
        </p:txBody>
      </p:sp>
      <p:pic>
        <p:nvPicPr>
          <p:cNvPr id="1026" name="Picture 2" descr="E:\Current Projects\XF 6.4\WS20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4329" y="2707557"/>
            <a:ext cx="3707526" cy="177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46130" y="4647733"/>
            <a:ext cx="374952" cy="273844"/>
          </a:xfrm>
          <a:prstGeom prst="rect">
            <a:avLst/>
          </a:prstGeom>
        </p:spPr>
        <p:txBody>
          <a:bodyPr/>
          <a:lstStyle/>
          <a:p>
            <a:pPr algn="r"/>
            <a:fld id="{BBBAC0FC-EB2D-444B-B5E9-47050E06F709}" type="slidenum">
              <a:rPr lang="en-US" sz="1000" smtClean="0"/>
              <a:pPr algn="r"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150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6.4 marketing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252" y="4607070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88181"/>
            <a:ext cx="5520924" cy="33066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smtClean="0"/>
              <a:t>Updated marketing materials can be found on </a:t>
            </a:r>
            <a:r>
              <a:rPr lang="en-US" sz="2000" dirty="0" smtClean="0">
                <a:hlinkClick r:id="rId3"/>
              </a:rPr>
              <a:t>efi.com</a:t>
            </a:r>
            <a:r>
              <a:rPr lang="en-US" sz="2000" dirty="0" smtClean="0"/>
              <a:t> and the </a:t>
            </a:r>
            <a:r>
              <a:rPr lang="en-US" sz="2000" dirty="0" smtClean="0">
                <a:hlinkClick r:id="rId4"/>
              </a:rPr>
              <a:t>Fiery Partner Portal</a:t>
            </a:r>
            <a:endParaRPr lang="en-US" sz="2000" dirty="0" smtClean="0"/>
          </a:p>
          <a:p>
            <a:pPr lvl="1"/>
            <a:r>
              <a:rPr lang="en-US" sz="1600" dirty="0" smtClean="0"/>
              <a:t>Release </a:t>
            </a:r>
            <a:r>
              <a:rPr lang="en-US" sz="1600" dirty="0" smtClean="0"/>
              <a:t>Notes – US English</a:t>
            </a:r>
          </a:p>
          <a:p>
            <a:pPr lvl="1"/>
            <a:r>
              <a:rPr lang="en-US" sz="1600" dirty="0" smtClean="0"/>
              <a:t>Feature Chart - </a:t>
            </a:r>
            <a:r>
              <a:rPr lang="en-US" sz="1600" dirty="0"/>
              <a:t>US </a:t>
            </a:r>
            <a:r>
              <a:rPr lang="en-US" sz="1600" dirty="0" smtClean="0"/>
              <a:t>English</a:t>
            </a:r>
          </a:p>
          <a:p>
            <a:pPr lvl="1"/>
            <a:r>
              <a:rPr lang="en-US" sz="1600" dirty="0" smtClean="0"/>
              <a:t>Configuration Comparison - </a:t>
            </a:r>
            <a:r>
              <a:rPr lang="en-US" sz="1600" dirty="0"/>
              <a:t>US </a:t>
            </a:r>
            <a:r>
              <a:rPr lang="en-US" sz="1600" dirty="0" smtClean="0"/>
              <a:t>English</a:t>
            </a:r>
          </a:p>
          <a:p>
            <a:pPr lvl="1"/>
            <a:r>
              <a:rPr lang="en-US" sz="1600" dirty="0" smtClean="0"/>
              <a:t>System Requirements &amp; Recommendations - US English</a:t>
            </a:r>
          </a:p>
          <a:p>
            <a:pPr lvl="1"/>
            <a:r>
              <a:rPr lang="en-US" sz="1600" dirty="0" smtClean="0"/>
              <a:t>Supported Printer List - </a:t>
            </a:r>
            <a:r>
              <a:rPr lang="en-US" sz="1600" dirty="0"/>
              <a:t>US </a:t>
            </a:r>
            <a:r>
              <a:rPr lang="en-US" sz="1600" dirty="0" smtClean="0"/>
              <a:t>English</a:t>
            </a:r>
          </a:p>
          <a:p>
            <a:pPr lvl="1"/>
            <a:r>
              <a:rPr lang="en-US" sz="1600" dirty="0" smtClean="0"/>
              <a:t>Supported Cutter List - </a:t>
            </a:r>
            <a:r>
              <a:rPr lang="en-US" sz="1600"/>
              <a:t>US </a:t>
            </a:r>
            <a:r>
              <a:rPr lang="en-US" sz="1600" smtClean="0"/>
              <a:t>English</a:t>
            </a:r>
            <a:endParaRPr lang="en-US" sz="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620" y="1713755"/>
            <a:ext cx="1126779" cy="1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810" y="1461141"/>
            <a:ext cx="1138883" cy="1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734" y="3370438"/>
            <a:ext cx="1043104" cy="1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8829" y="3370438"/>
            <a:ext cx="1040049" cy="1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2330" y="3648230"/>
            <a:ext cx="1238382" cy="96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9010" y="1288181"/>
            <a:ext cx="1032717" cy="13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2399" y="1755476"/>
            <a:ext cx="1036888" cy="134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33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Version 6.4 technical videos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252" y="4607070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88181"/>
            <a:ext cx="5046134" cy="33066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Version 6.4 videos can be found in the </a:t>
            </a:r>
            <a:r>
              <a:rPr lang="en-US" sz="2400" dirty="0" smtClean="0">
                <a:hlinkClick r:id="rId3"/>
              </a:rPr>
              <a:t>EFI Video Library </a:t>
            </a:r>
            <a:endParaRPr lang="en-US" sz="2400" dirty="0" smtClean="0"/>
          </a:p>
          <a:p>
            <a:pPr lvl="1"/>
            <a:r>
              <a:rPr lang="en-US" sz="1600" dirty="0" smtClean="0"/>
              <a:t>Fiery proServer </a:t>
            </a:r>
            <a:r>
              <a:rPr lang="en-US" sz="1600" dirty="0" smtClean="0"/>
              <a:t>and </a:t>
            </a:r>
            <a:r>
              <a:rPr lang="en-US" sz="1600" dirty="0" smtClean="0"/>
              <a:t>Fiery XF 6.4 </a:t>
            </a:r>
            <a:r>
              <a:rPr lang="en-US" sz="1600" dirty="0" smtClean="0"/>
              <a:t>technical overview</a:t>
            </a:r>
          </a:p>
          <a:p>
            <a:pPr lvl="1"/>
            <a:r>
              <a:rPr lang="en-US" sz="1600" dirty="0"/>
              <a:t>6.4 licensing and </a:t>
            </a:r>
            <a:r>
              <a:rPr lang="en-US" sz="1600" dirty="0" smtClean="0"/>
              <a:t>installation</a:t>
            </a:r>
            <a:endParaRPr lang="en-US" sz="1600" dirty="0" smtClean="0"/>
          </a:p>
          <a:p>
            <a:pPr lvl="1"/>
            <a:r>
              <a:rPr lang="en-US" sz="1600" dirty="0"/>
              <a:t>Spot color variations </a:t>
            </a:r>
            <a:endParaRPr lang="en-US" sz="1600" dirty="0" smtClean="0"/>
          </a:p>
          <a:p>
            <a:pPr lvl="1"/>
            <a:r>
              <a:rPr lang="en-US" sz="1600" dirty="0" smtClean="0"/>
              <a:t>IP </a:t>
            </a:r>
            <a:r>
              <a:rPr lang="en-US" sz="1600" dirty="0" smtClean="0"/>
              <a:t>Printing with Fiery proServer and Fiery XF </a:t>
            </a:r>
            <a:r>
              <a:rPr lang="en-US" sz="1600" dirty="0" smtClean="0"/>
              <a:t>6.4</a:t>
            </a:r>
            <a:endParaRPr lang="en-US" sz="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1" y="3222836"/>
            <a:ext cx="1616912" cy="88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100" y="1877648"/>
            <a:ext cx="1606100" cy="90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700" y="3208154"/>
            <a:ext cx="1668271" cy="90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700" y="1883238"/>
            <a:ext cx="1600315" cy="89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18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L</a:t>
            </a:r>
            <a:r>
              <a:rPr lang="en-US" sz="3500" dirty="0" smtClean="0"/>
              <a:t>aunch information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0149"/>
            <a:ext cx="5659967" cy="3257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Launch: February 6 2017</a:t>
            </a:r>
          </a:p>
          <a:p>
            <a:pPr lvl="1"/>
            <a:r>
              <a:rPr lang="en-US" sz="2400" dirty="0" smtClean="0"/>
              <a:t>Applicable to:</a:t>
            </a:r>
          </a:p>
          <a:p>
            <a:pPr lvl="2"/>
            <a:r>
              <a:rPr lang="en-US" sz="2000" dirty="0" smtClean="0"/>
              <a:t>Fiery</a:t>
            </a:r>
            <a:r>
              <a:rPr lang="en-US" sz="2000" baseline="30000" dirty="0" smtClean="0"/>
              <a:t>®</a:t>
            </a:r>
            <a:r>
              <a:rPr lang="en-US" sz="2000" dirty="0" smtClean="0"/>
              <a:t> XF</a:t>
            </a:r>
          </a:p>
          <a:p>
            <a:pPr lvl="3"/>
            <a:r>
              <a:rPr lang="en-US" sz="1600" dirty="0" smtClean="0"/>
              <a:t>All configurations</a:t>
            </a:r>
          </a:p>
          <a:p>
            <a:pPr lvl="2"/>
            <a:r>
              <a:rPr lang="en-US" sz="2000" dirty="0" smtClean="0"/>
              <a:t>Fiery proServer</a:t>
            </a:r>
          </a:p>
          <a:p>
            <a:pPr lvl="3"/>
            <a:r>
              <a:rPr lang="en-US" sz="1600" dirty="0"/>
              <a:t>All </a:t>
            </a:r>
            <a:r>
              <a:rPr lang="en-US" sz="1600" dirty="0" smtClean="0"/>
              <a:t>configurations (with the exception of Fiery proServer for Cretaprint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042" y="1908628"/>
            <a:ext cx="1618953" cy="179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08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6.4 price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252" y="4607070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57199" y="1288181"/>
            <a:ext cx="5833568" cy="33066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500" dirty="0" smtClean="0"/>
              <a:t>A new price list is available for Fiery proServer and Fiery XF which has the following changes:</a:t>
            </a:r>
          </a:p>
          <a:p>
            <a:pPr lvl="1"/>
            <a:r>
              <a:rPr lang="en-US" sz="1500" dirty="0" smtClean="0"/>
              <a:t>The removal of the Fiery Layout </a:t>
            </a:r>
            <a:r>
              <a:rPr lang="en-US" sz="1500" dirty="0" smtClean="0"/>
              <a:t>Option</a:t>
            </a:r>
          </a:p>
          <a:p>
            <a:pPr lvl="1"/>
            <a:r>
              <a:rPr lang="en-US" sz="1500" dirty="0"/>
              <a:t>U</a:t>
            </a:r>
            <a:r>
              <a:rPr lang="en-US" sz="1500" dirty="0" smtClean="0"/>
              <a:t>pdated descriptions to reflect </a:t>
            </a:r>
            <a:r>
              <a:rPr lang="en-US" sz="1500" dirty="0"/>
              <a:t>the 6.4 version number </a:t>
            </a:r>
            <a:r>
              <a:rPr lang="en-US" sz="1500" dirty="0" smtClean="0"/>
              <a:t>Updated </a:t>
            </a:r>
            <a:r>
              <a:rPr lang="en-US" sz="1500" dirty="0"/>
              <a:t>descriptions of NFR and Trial </a:t>
            </a:r>
            <a:r>
              <a:rPr lang="en-US" sz="1500" dirty="0" smtClean="0"/>
              <a:t>licenses</a:t>
            </a:r>
          </a:p>
          <a:p>
            <a:pPr lvl="1"/>
            <a:r>
              <a:rPr lang="en-US" sz="1500" dirty="0" smtClean="0"/>
              <a:t>Removal </a:t>
            </a:r>
            <a:r>
              <a:rPr lang="en-US" sz="1500" dirty="0"/>
              <a:t>of the 2.x / 3.x upgrade to version 6.x for EFI Wide </a:t>
            </a:r>
            <a:r>
              <a:rPr lang="en-US" sz="1500" dirty="0" smtClean="0"/>
              <a:t>Format</a:t>
            </a:r>
          </a:p>
          <a:p>
            <a:pPr lvl="1"/>
            <a:r>
              <a:rPr lang="en-US" sz="1500" dirty="0" smtClean="0"/>
              <a:t>Updated Inkjet Solutions </a:t>
            </a:r>
            <a:r>
              <a:rPr lang="en-US" sz="1500" dirty="0"/>
              <a:t>Services &amp; Training tab with additional and updated offerings</a:t>
            </a:r>
          </a:p>
          <a:p>
            <a:pPr lvl="1"/>
            <a:endParaRPr lang="en-US" sz="15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3042" y="1433513"/>
            <a:ext cx="2273041" cy="268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00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57199" y="1288181"/>
            <a:ext cx="6457681" cy="330667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/>
              <a:t>Version </a:t>
            </a:r>
            <a:r>
              <a:rPr lang="en-US" sz="1600" dirty="0" smtClean="0"/>
              <a:t>6.4 </a:t>
            </a:r>
            <a:r>
              <a:rPr lang="en-US" sz="1600" dirty="0"/>
              <a:t>requires a </a:t>
            </a:r>
            <a:r>
              <a:rPr lang="en-US" sz="1600" dirty="0" smtClean="0"/>
              <a:t>6.4 </a:t>
            </a:r>
            <a:r>
              <a:rPr lang="en-US" sz="1600" dirty="0"/>
              <a:t>license to be activated and installed before the </a:t>
            </a:r>
            <a:r>
              <a:rPr lang="en-US" sz="1600" dirty="0" smtClean="0"/>
              <a:t>online update can be run</a:t>
            </a:r>
          </a:p>
          <a:p>
            <a:r>
              <a:rPr lang="en-US" sz="1600" dirty="0" smtClean="0"/>
              <a:t>6.4 is available as an online update and can be applied to 6.3.x versions that have a 6.4 upgrade license installed</a:t>
            </a:r>
          </a:p>
          <a:p>
            <a:r>
              <a:rPr lang="en-US" sz="1600" dirty="0" smtClean="0"/>
              <a:t>Earlier </a:t>
            </a:r>
            <a:r>
              <a:rPr lang="en-US" sz="1600" dirty="0" smtClean="0"/>
              <a:t>versions </a:t>
            </a:r>
            <a:r>
              <a:rPr lang="en-US" sz="1600" dirty="0" smtClean="0"/>
              <a:t>need to </a:t>
            </a:r>
            <a:r>
              <a:rPr lang="en-US" sz="1600" dirty="0" smtClean="0"/>
              <a:t>be upgraded </a:t>
            </a:r>
            <a:r>
              <a:rPr lang="en-US" sz="1600" dirty="0" smtClean="0"/>
              <a:t>to 6.3.x first</a:t>
            </a:r>
            <a:endParaRPr lang="en-US" sz="1200" dirty="0" smtClean="0"/>
          </a:p>
          <a:p>
            <a:r>
              <a:rPr lang="en-US" sz="1600" dirty="0" smtClean="0"/>
              <a:t>In-agreement customers, SMSA (Software Maintenance &amp; Support Agreement) and ESP (Enhanced Service Agreement) will have their upgrade license </a:t>
            </a:r>
            <a:r>
              <a:rPr lang="en-US" sz="1600" dirty="0" smtClean="0"/>
              <a:t>pre-activated </a:t>
            </a:r>
            <a:r>
              <a:rPr lang="en-US" sz="1600" dirty="0" smtClean="0"/>
              <a:t>for them, </a:t>
            </a:r>
            <a:r>
              <a:rPr lang="en-US" sz="1600" dirty="0" smtClean="0"/>
              <a:t>all </a:t>
            </a:r>
            <a:r>
              <a:rPr lang="en-US" sz="1600" dirty="0" smtClean="0"/>
              <a:t>they have to do is download</a:t>
            </a:r>
          </a:p>
          <a:p>
            <a:r>
              <a:rPr lang="en-US" sz="1600" dirty="0" smtClean="0"/>
              <a:t>Non-agreement customers need to purchase an upgrade or Fiery software agreement based on the product they own and/or their current agreement status</a:t>
            </a: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Availability of 6.4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4265" y="4605500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 descr="Cinema_front 6.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880" y="2023127"/>
            <a:ext cx="2067427" cy="15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5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9306" y="4648431"/>
            <a:ext cx="374952" cy="273844"/>
          </a:xfrm>
        </p:spPr>
        <p:txBody>
          <a:bodyPr/>
          <a:lstStyle/>
          <a:p>
            <a:fld id="{BBBAC0FC-EB2D-444B-B5E9-47050E06F70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7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L</a:t>
            </a:r>
            <a:r>
              <a:rPr lang="en-US" sz="3500" dirty="0" smtClean="0"/>
              <a:t>aunch information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0149"/>
            <a:ext cx="5752230" cy="3257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Important to </a:t>
            </a:r>
            <a:r>
              <a:rPr lang="en-US" sz="2800" dirty="0" smtClean="0"/>
              <a:t>notes:</a:t>
            </a:r>
            <a:endParaRPr lang="en-US" sz="2800" dirty="0" smtClean="0"/>
          </a:p>
          <a:p>
            <a:pPr lvl="1"/>
            <a:r>
              <a:rPr lang="en-US" sz="2000" dirty="0" smtClean="0"/>
              <a:t>Fiery proServer and Fiery XF 6.4 licenses are automatically activated for all customers with active ESP or SMSA agreements</a:t>
            </a:r>
          </a:p>
          <a:p>
            <a:pPr lvl="1"/>
            <a:r>
              <a:rPr lang="en-US" sz="2000" dirty="0" smtClean="0"/>
              <a:t>The Fiery Layout Option becomes end-of-life with the launch of version 6.4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Cinema_front 6.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666" y="2108734"/>
            <a:ext cx="2067427" cy="15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What’s new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8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Supported printers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175034" y="4419110"/>
            <a:ext cx="714323" cy="6218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7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New EFI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EFI VUTEk</a:t>
            </a:r>
            <a:r>
              <a:rPr lang="en-US" sz="2800" baseline="30000" dirty="0" smtClean="0">
                <a:solidFill>
                  <a:srgbClr val="000000"/>
                </a:solidFill>
              </a:rPr>
              <a:t>®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VUTEk 3r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VUTEk 5r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VUTEk </a:t>
            </a:r>
            <a:r>
              <a:rPr lang="en-US" sz="2400" dirty="0" err="1" smtClean="0">
                <a:solidFill>
                  <a:srgbClr val="000000"/>
                </a:solidFill>
              </a:rPr>
              <a:t>FabriVU</a:t>
            </a:r>
            <a:r>
              <a:rPr lang="en-US" sz="2400" dirty="0" smtClean="0">
                <a:solidFill>
                  <a:srgbClr val="000000"/>
                </a:solidFill>
              </a:rPr>
              <a:t> 520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EFI Matan</a:t>
            </a:r>
          </a:p>
          <a:p>
            <a:pPr lvl="1"/>
            <a:r>
              <a:rPr lang="en-US" sz="2400" dirty="0" err="1" smtClean="0">
                <a:solidFill>
                  <a:srgbClr val="000000"/>
                </a:solidFill>
              </a:rPr>
              <a:t>QuantumFlex</a:t>
            </a:r>
            <a:endParaRPr lang="en-US" sz="2400" dirty="0" smtClean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 descr="FabriVU 52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380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339" y="2083396"/>
            <a:ext cx="2553954" cy="170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VUTEk_5r_front_LED_sliterim_cmyk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6756" l="2955" r="982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099" y="1433513"/>
            <a:ext cx="2958978" cy="109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176" y="3145570"/>
            <a:ext cx="2049818" cy="146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0384" y="4610275"/>
            <a:ext cx="742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>
                <a:latin typeface="Georgia"/>
                <a:cs typeface="Georgia"/>
              </a:rPr>
              <a:t>23 new printers join the 700+ printers already supported in Fiery proServer and Fiery XF</a:t>
            </a:r>
            <a:endParaRPr lang="en-GB" sz="14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0288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New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EPSON</a:t>
            </a:r>
            <a:r>
              <a:rPr lang="en-US" baseline="30000" dirty="0" smtClean="0">
                <a:solidFill>
                  <a:srgbClr val="000000"/>
                </a:solidFill>
              </a:rPr>
              <a:t>®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SureColor SC-P50x0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HP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PageWide</a:t>
            </a:r>
            <a:r>
              <a:rPr lang="en-US" dirty="0" smtClean="0">
                <a:solidFill>
                  <a:srgbClr val="000000"/>
                </a:solidFill>
              </a:rPr>
              <a:t> XL 4000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PageWide</a:t>
            </a:r>
            <a:r>
              <a:rPr lang="en-US" dirty="0" smtClean="0">
                <a:solidFill>
                  <a:srgbClr val="000000"/>
                </a:solidFill>
              </a:rPr>
              <a:t> XL 4500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PageWide</a:t>
            </a:r>
            <a:r>
              <a:rPr lang="en-US" dirty="0" smtClean="0">
                <a:solidFill>
                  <a:srgbClr val="000000"/>
                </a:solidFill>
              </a:rPr>
              <a:t> XL 5000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PageWide</a:t>
            </a:r>
            <a:r>
              <a:rPr lang="en-US" dirty="0" smtClean="0">
                <a:solidFill>
                  <a:srgbClr val="000000"/>
                </a:solidFill>
              </a:rPr>
              <a:t> XL </a:t>
            </a:r>
            <a:r>
              <a:rPr lang="en-US" dirty="0" smtClean="0">
                <a:solidFill>
                  <a:srgbClr val="000000"/>
                </a:solidFill>
              </a:rPr>
              <a:t>8000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33093" y="4607436"/>
            <a:ext cx="457200" cy="342900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27" y="1625265"/>
            <a:ext cx="1787469" cy="132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668" y="2947736"/>
            <a:ext cx="1990425" cy="14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1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effectLst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Georgia" pitchFamily="18" charset="0"/>
              </a:rPr>
              <a:t>New printer drivers</a:t>
            </a:r>
            <a:endParaRPr lang="en-US" sz="36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76505" y="4638816"/>
            <a:ext cx="374952" cy="273844"/>
          </a:xfrm>
          <a:prstGeom prst="rect">
            <a:avLst/>
          </a:prstGeom>
        </p:spPr>
        <p:txBody>
          <a:bodyPr/>
          <a:lstStyle/>
          <a:p>
            <a:fld id="{BBBAC0FC-EB2D-444B-B5E9-47050E06F70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  <p:custDataLst>
              <p:tags r:id="rId2"/>
            </p:custDataLst>
          </p:nvPr>
        </p:nvSpPr>
        <p:spPr>
          <a:prstGeom prst="rect">
            <a:avLst/>
          </a:prstGeom>
          <a:effectLst/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Canon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PRO-1000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PRO-2000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PRO-4000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PRO-4000S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PRO-500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PRO-520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PRO-540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PRO-540S 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</a:t>
            </a:r>
            <a:r>
              <a:rPr lang="en-US" dirty="0" smtClean="0">
                <a:solidFill>
                  <a:srgbClr val="000000"/>
                </a:solidFill>
              </a:rPr>
              <a:t>560s </a:t>
            </a:r>
            <a:r>
              <a:rPr lang="en-US" dirty="0" smtClean="0">
                <a:solidFill>
                  <a:srgbClr val="000000"/>
                </a:solidFill>
              </a:rPr>
              <a:t>	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imagePROGRAF</a:t>
            </a:r>
            <a:r>
              <a:rPr lang="en-US" dirty="0" smtClean="0">
                <a:solidFill>
                  <a:srgbClr val="000000"/>
                </a:solidFill>
              </a:rPr>
              <a:t> PRO-</a:t>
            </a:r>
            <a:r>
              <a:rPr lang="en-US" dirty="0" smtClean="0">
                <a:solidFill>
                  <a:srgbClr val="000000"/>
                </a:solidFill>
              </a:rPr>
              <a:t>6000s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862" y="1235779"/>
            <a:ext cx="2009287" cy="200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8775"/>
          <a:stretch/>
        </p:blipFill>
        <p:spPr>
          <a:xfrm>
            <a:off x="5409438" y="2987841"/>
            <a:ext cx="3387626" cy="15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A7402BB-9072-4DCF-B8B1-873D3C4B9C70}&quot;/&gt;&lt;isInvalidForFieldText val=&quot;0&quot;/&gt;&lt;Image&gt;&lt;filename val=&quot;D:\Users\John\AppData\Local\Temp\CP21784381159099Session\CPTrustFolder21784381159114\PPTImport21784381225462\data\asimages\{0A7402BB-9072-4DCF-B8B1-873D3C4B9C70}_9.png&quot;/&gt;&lt;left val=&quot;0&quot;/&gt;&lt;top val=&quot;6&quot;/&gt;&lt;width val=&quot;915&quot;/&gt;&lt;height val=&quot;8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6317B67-500D-444D-A249-F600B967973A}&quot;/&gt;&lt;isInvalidForFieldText val=&quot;0&quot;/&gt;&lt;Image&gt;&lt;filename val=&quot;D:\Users\John\AppData\Local\Temp\CP21784381159099Session\CPTrustFolder21784381159114\PPTImport21784381225462\data\asimages\{D6317B67-500D-444D-A249-F600B967973A}_32.png&quot;/&gt;&lt;left val=&quot;0&quot;/&gt;&lt;top val=&quot;114&quot;/&gt;&lt;width val=&quot;934&quot;/&gt;&lt;height val=&quot;35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A7402BB-9072-4DCF-B8B1-873D3C4B9C70}&quot;/&gt;&lt;isInvalidForFieldText val=&quot;0&quot;/&gt;&lt;Image&gt;&lt;filename val=&quot;D:\Users\John\AppData\Local\Temp\CP21784381159099Session\CPTrustFolder21784381159114\PPTImport21784381225462\data\asimages\{0A7402BB-9072-4DCF-B8B1-873D3C4B9C70}_9.png&quot;/&gt;&lt;left val=&quot;0&quot;/&gt;&lt;top val=&quot;6&quot;/&gt;&lt;width val=&quot;915&quot;/&gt;&lt;height val=&quot;8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6317B67-500D-444D-A249-F600B967973A}&quot;/&gt;&lt;isInvalidForFieldText val=&quot;0&quot;/&gt;&lt;Image&gt;&lt;filename val=&quot;D:\Users\John\AppData\Local\Temp\CP21784381159099Session\CPTrustFolder21784381159114\PPTImport21784381225462\data\asimages\{D6317B67-500D-444D-A249-F600B967973A}_32.png&quot;/&gt;&lt;left val=&quot;0&quot;/&gt;&lt;top val=&quot;114&quot;/&gt;&lt;width val=&quot;934&quot;/&gt;&lt;height val=&quot;35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0A7402BB-9072-4DCF-B8B1-873D3C4B9C70}&quot;/&gt;&lt;isInvalidForFieldText val=&quot;0&quot;/&gt;&lt;Image&gt;&lt;filename val=&quot;D:\Users\John\AppData\Local\Temp\CP21784381159099Session\CPTrustFolder21784381159114\PPTImport21784381225462\data\asimages\{0A7402BB-9072-4DCF-B8B1-873D3C4B9C70}_9.png&quot;/&gt;&lt;left val=&quot;0&quot;/&gt;&lt;top val=&quot;6&quot;/&gt;&lt;width val=&quot;915&quot;/&gt;&lt;height val=&quot;8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D6317B67-500D-444D-A249-F600B967973A}&quot;/&gt;&lt;isInvalidForFieldText val=&quot;0&quot;/&gt;&lt;Image&gt;&lt;filename val=&quot;D:\Users\John\AppData\Local\Temp\CP21784381159099Session\CPTrustFolder21784381159114\PPTImport21784381225462\data\asimages\{D6317B67-500D-444D-A249-F600B967973A}_32.png&quot;/&gt;&lt;left val=&quot;0&quot;/&gt;&lt;top val=&quot;114&quot;/&gt;&lt;width val=&quot;934&quot;/&gt;&lt;height val=&quot;356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F0DCDC54-FE5A-4510-A0D7-A5176425E72F}&quot;/&gt;&lt;isInvalidForFieldText val=&quot;0&quot;/&gt;&lt;Image&gt;&lt;filename val=&quot;D:\Users\John\AppData\Local\Temp\CP21784381159099Session\CPTrustFolder21784381159114\PPTImport21784381225462\data\asimages\{F0DCDC54-FE5A-4510-A0D7-A5176425E72F}_56.png&quot;/&gt;&lt;left val=&quot;0&quot;/&gt;&lt;top val=&quot;114&quot;/&gt;&lt;width val=&quot;934&quot;/&gt;&lt;height val=&quot;35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{B3914610-BEBA-496A-9246-1DDF20464F2D}&quot;/&gt;&lt;isInvalidForFieldText val=&quot;0&quot;/&gt;&lt;Image&gt;&lt;filename val=&quot;D:\Users\John\AppData\Local\Temp\CP21784381159099Session\CPTrustFolder21784381159114\PPTImport21784381225462\data\asimages\{B3914610-BEBA-496A-9246-1DDF20464F2D}_56.png&quot;/&gt;&lt;left val=&quot;0&quot;/&gt;&lt;top val=&quot;10&quot;/&gt;&lt;width val=&quot;915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Custom Design">
  <a:themeElements>
    <a:clrScheme name="Custom 4">
      <a:dk1>
        <a:srgbClr val="000100"/>
      </a:dk1>
      <a:lt1>
        <a:srgbClr val="FFFFFF"/>
      </a:lt1>
      <a:dk2>
        <a:srgbClr val="000100"/>
      </a:dk2>
      <a:lt2>
        <a:srgbClr val="FFFFFF"/>
      </a:lt2>
      <a:accent1>
        <a:srgbClr val="4D6896"/>
      </a:accent1>
      <a:accent2>
        <a:srgbClr val="53B3AB"/>
      </a:accent2>
      <a:accent3>
        <a:srgbClr val="ACCF60"/>
      </a:accent3>
      <a:accent4>
        <a:srgbClr val="CF6438"/>
      </a:accent4>
      <a:accent5>
        <a:srgbClr val="E3E441"/>
      </a:accent5>
      <a:accent6>
        <a:srgbClr val="D2293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all_web_property xmlns="4c39f8cd-3007-4406-903d-c9c888695bad">
      <Value>Fiery Partner Portal</Value>
      <Value>Sales Portal</Value>
    </all_web_property>
    <sls_min_level xmlns="4c39f8cd-3007-4406-903d-c9c888695bad">0-General</sls_min_level>
    <all_description xmlns="4c39f8cd-3007-4406-903d-c9c888695bad" xsi:nil="true"/>
    <all_internal_only xmlns="4c39f8cd-3007-4406-903d-c9c888695bad">false</all_internal_only>
    <all_date_end xmlns="4c39f8cd-3007-4406-903d-c9c888695bad">2017-02-27T08:00:00+00:00</all_date_end>
    <all_language xmlns="4c39f8cd-3007-4406-903d-c9c888695bad">English</all_language>
    <all_doc_category xmlns="4c39f8cd-3007-4406-903d-c9c888695bad">Presentation</all_doc_category>
    <all_product_name xmlns="4c39f8cd-3007-4406-903d-c9c888695bad">
      <Value>EFI Fiery proServer</Value>
      <Value>EFI Fiery XF</Value>
      <Value>EFI Fiery XF for VUTEk</Value>
    </all_product_name>
    <all_date_begin xmlns="4c39f8cd-3007-4406-903d-c9c888695bad">2014-02-28T08:00:00+00:00</all_date_begin>
    <all_region xmlns="4c39f8cd-3007-4406-903d-c9c888695bad" xsi:nil="true"/>
    <all_archiveable_search xmlns="4c39f8cd-3007-4406-903d-c9c888695bad">true</all_archiveable_search>
    <fpp_exclude1_OEM xmlns="4c39f8cd-3007-4406-903d-c9c888695bad"/>
    <fpp_affiliates xmlns="4c39f8cd-3007-4406-903d-c9c888695bad"/>
    <fpp_exclude1_region xmlns="4c39f8cd-3007-4406-903d-c9c888695bad" xsi:nil="true"/>
    <fpp_exclude1_partner_type xmlns="4c39f8cd-3007-4406-903d-c9c888695bad"/>
    <fpp_level xmlns="4c39f8cd-3007-4406-903d-c9c888695bad"/>
    <fpp_partner_type xmlns="4c39f8cd-3007-4406-903d-c9c888695bad"/>
    <fpp_admin_only xmlns="4c39f8cd-3007-4406-903d-c9c888695bad">false</fpp_admin_only>
    <all_fiery_engine xmlns="4c39f8cd-3007-4406-903d-c9c888695bad"/>
    <all_fiery_oem xmlns="4c39f8cd-3007-4406-903d-c9c888695bad"/>
    <Created_x0020_by xmlns="4c39f8cd-3007-4406-903d-c9c888695bad" xsi:nil="true"/>
    <fpp_exclude2_OEM xmlns="4c39f8cd-3007-4406-903d-c9c888695bad"/>
    <fpp_exclude2_region xmlns="4c39f8cd-3007-4406-903d-c9c888695bad" xsi:nil="true"/>
    <all_product_category xmlns="4c39f8cd-3007-4406-903d-c9c888695bad">
      <Value>Proofing and Inkjet Production Solutions</Value>
      <Value>Proofing and Workflow Solutions</Value>
    </all_product_category>
    <fpp_exclude2_partner_type xmlns="4c39f8cd-3007-4406-903d-c9c888695bad" xsi:nil="true"/>
    <_DCDateCreated xmlns="http://schemas.microsoft.com/sharepoint/v3/fields" xsi:nil="true"/>
    <_dlc_ExpireDateSaved xmlns="978a98f3-d2c8-4320-847c-5dc217e3d7c2" xsi:nil="true"/>
    <_dlc_ExpireDate xmlns="978a98f3-d2c8-4320-847c-5dc217e3d7c2">2017-02-27T08:00:00+00:00</_dlc_Expire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DF6293C6DA0418CB7DD3DADC435BE" ma:contentTypeVersion="47" ma:contentTypeDescription="Create a new document." ma:contentTypeScope="" ma:versionID="00b263b8015944cd057651a0e4b81884">
  <xsd:schema xmlns:xsd="http://www.w3.org/2001/XMLSchema" xmlns:p="http://schemas.microsoft.com/office/2006/metadata/properties" xmlns:ns2="4c39f8cd-3007-4406-903d-c9c888695bad" xmlns:ns3="http://schemas.microsoft.com/sharepoint/v3/fields" xmlns:ns4="978a98f3-d2c8-4320-847c-5dc217e3d7c2" targetNamespace="http://schemas.microsoft.com/office/2006/metadata/properties" ma:root="true" ma:fieldsID="0a627b027e79afa93cbcc279c949e2fd" ns2:_="" ns3:_="" ns4:_="">
    <xsd:import namespace="4c39f8cd-3007-4406-903d-c9c888695bad"/>
    <xsd:import namespace="http://schemas.microsoft.com/sharepoint/v3/fields"/>
    <xsd:import namespace="978a98f3-d2c8-4320-847c-5dc217e3d7c2"/>
    <xsd:element name="properties">
      <xsd:complexType>
        <xsd:sequence>
          <xsd:element name="documentManagement">
            <xsd:complexType>
              <xsd:all>
                <xsd:element ref="ns2:all_archiveable_search" minOccurs="0"/>
                <xsd:element ref="ns2:fpp_affiliates" minOccurs="0"/>
                <xsd:element ref="ns2:fpp_admin_only" minOccurs="0"/>
                <xsd:element ref="ns2:all_web_property" minOccurs="0"/>
                <xsd:element ref="ns2:all_region" minOccurs="0"/>
                <xsd:element ref="ns2:fpp_exclude1_OEM" minOccurs="0"/>
                <xsd:element ref="ns2:fpp_exclude1_partner_type" minOccurs="0"/>
                <xsd:element ref="ns2:fpp_exclude1_region" minOccurs="0"/>
                <xsd:element ref="ns2:fpp_exclude2_OEM" minOccurs="0"/>
                <xsd:element ref="ns2:fpp_exclude2_partner_type" minOccurs="0"/>
                <xsd:element ref="ns2:fpp_exclude2_region" minOccurs="0"/>
                <xsd:element ref="ns2:fpp_level" minOccurs="0"/>
                <xsd:element ref="ns2:fpp_partner_type" minOccurs="0"/>
                <xsd:element ref="ns2:sls_min_level"/>
                <xsd:element ref="ns2:all_description" minOccurs="0"/>
                <xsd:element ref="ns2:all_date_begin"/>
                <xsd:element ref="ns2:all_date_end"/>
                <xsd:element ref="ns2:all_doc_category" minOccurs="0"/>
                <xsd:element ref="ns2:all_fiery_engine" minOccurs="0"/>
                <xsd:element ref="ns2:all_fiery_oem" minOccurs="0"/>
                <xsd:element ref="ns2:all_internal_only" minOccurs="0"/>
                <xsd:element ref="ns2:all_language"/>
                <xsd:element ref="ns2:all_product_name" minOccurs="0"/>
                <xsd:element ref="ns2:Created_x0020_by" minOccurs="0"/>
                <xsd:element ref="ns3:_DCDateCreated" minOccurs="0"/>
                <xsd:element ref="ns2:all_product_category" minOccurs="0"/>
                <xsd:element ref="ns4:_dlc_Exempt" minOccurs="0"/>
                <xsd:element ref="ns4:_dlc_ExpireDateSaved" minOccurs="0"/>
                <xsd:element ref="ns4:_dlc_Expire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c39f8cd-3007-4406-903d-c9c888695bad" elementFormDefault="qualified">
    <xsd:import namespace="http://schemas.microsoft.com/office/2006/documentManagement/types"/>
    <xsd:element name="all_archiveable_search" ma:index="2" nillable="true" ma:displayName="all_archiveable_search" ma:default="0" ma:internalName="all_archiveable_search">
      <xsd:simpleType>
        <xsd:restriction base="dms:Boolean"/>
      </xsd:simpleType>
    </xsd:element>
    <xsd:element name="fpp_affiliates" ma:index="3" nillable="true" ma:displayName="fpp_affiliates" ma:internalName="fpp_affiliat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non"/>
                    <xsd:enumeration value="Fuji-Xerox"/>
                    <xsd:enumeration value="Global Imaging"/>
                    <xsd:enumeration value="Heidelberg"/>
                    <xsd:enumeration value="Hewlett-Packard"/>
                    <xsd:enumeration value="IKON"/>
                    <xsd:enumeration value="Konica Minolta"/>
                    <xsd:enumeration value="Kyocera-Mita"/>
                    <xsd:enumeration value="Lanier"/>
                    <xsd:enumeration value="Oce"/>
                    <xsd:enumeration value="Oki"/>
                    <xsd:enumeration value="Other"/>
                    <xsd:enumeration value="Ricoh"/>
                    <xsd:enumeration value="RISO"/>
                    <xsd:enumeration value="Samsung"/>
                    <xsd:enumeration value="Savin"/>
                    <xsd:enumeration value="Sharp"/>
                    <xsd:enumeration value="Toshiba"/>
                    <xsd:enumeration value="Xerox"/>
                  </xsd:restriction>
                </xsd:simpleType>
              </xsd:element>
            </xsd:sequence>
          </xsd:extension>
        </xsd:complexContent>
      </xsd:complexType>
    </xsd:element>
    <xsd:element name="fpp_admin_only" ma:index="4" nillable="true" ma:displayName="fpp_admin_only" ma:default="0" ma:internalName="fpp_admin_only">
      <xsd:simpleType>
        <xsd:restriction base="dms:Boolean"/>
      </xsd:simpleType>
    </xsd:element>
    <xsd:element name="all_web_property" ma:index="5" nillable="true" ma:displayName="all_web_property" ma:internalName="all_web_proper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iery Partner Portal"/>
                    <xsd:enumeration value="Sales Portal"/>
                    <xsd:enumeration value="www.efi.com"/>
                  </xsd:restriction>
                </xsd:simpleType>
              </xsd:element>
            </xsd:sequence>
          </xsd:extension>
        </xsd:complexContent>
      </xsd:complexType>
    </xsd:element>
    <xsd:element name="all_region" ma:index="6" nillable="true" ma:displayName="all_region" ma:format="Dropdown" ma:internalName="all_region">
      <xsd:simpleType>
        <xsd:restriction base="dms:Choice">
          <xsd:enumeration value="Africa"/>
          <xsd:enumeration value="Americas"/>
          <xsd:enumeration value="Australia"/>
          <xsd:enumeration value="Caribbean/Islands"/>
          <xsd:enumeration value="Central America"/>
          <xsd:enumeration value="Central Europe"/>
          <xsd:enumeration value="China"/>
          <xsd:enumeration value="India"/>
          <xsd:enumeration value="Japan"/>
          <xsd:enumeration value="Mexico"/>
          <xsd:enumeration value="Middle East"/>
          <xsd:enumeration value="NE Asia"/>
          <xsd:enumeration value="North America"/>
          <xsd:enumeration value="Northern Europe"/>
          <xsd:enumeration value="SE Asia"/>
          <xsd:enumeration value="South America"/>
          <xsd:enumeration value="Southern Europe"/>
        </xsd:restriction>
      </xsd:simpleType>
    </xsd:element>
    <xsd:element name="fpp_exclude1_OEM" ma:index="7" nillable="true" ma:displayName="fpp_exclude1_affiliates" ma:internalName="fpp_exclude1_O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non"/>
                    <xsd:enumeration value="Global Imaging"/>
                    <xsd:enumeration value="Heidelberg"/>
                    <xsd:enumeration value="Hewlett-Packard"/>
                    <xsd:enumeration value="IKON"/>
                    <xsd:enumeration value="Konica Minolta"/>
                    <xsd:enumeration value="Kyocera-Mita"/>
                    <xsd:enumeration value="Lanier"/>
                    <xsd:enumeration value="Oce"/>
                    <xsd:enumeration value="Oki"/>
                    <xsd:enumeration value="Other"/>
                    <xsd:enumeration value="Ricoh"/>
                    <xsd:enumeration value="Samsung"/>
                    <xsd:enumeration value="Savin"/>
                    <xsd:enumeration value="Sharp"/>
                    <xsd:enumeration value="Toshiba"/>
                    <xsd:enumeration value="Xerox"/>
                  </xsd:restriction>
                </xsd:simpleType>
              </xsd:element>
            </xsd:sequence>
          </xsd:extension>
        </xsd:complexContent>
      </xsd:complexType>
    </xsd:element>
    <xsd:element name="fpp_exclude1_partner_type" ma:index="8" nillable="true" ma:displayName="fpp_exclude1_partner_type" ma:internalName="fpp_exclude1_partner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ealer"/>
                    <xsd:enumeration value="Direct Reseller / Dealer"/>
                    <xsd:enumeration value="Independent Reseller / Dealer"/>
                    <xsd:enumeration value="JDF Developer"/>
                    <xsd:enumeration value="OEM"/>
                  </xsd:restriction>
                </xsd:simpleType>
              </xsd:element>
            </xsd:sequence>
          </xsd:extension>
        </xsd:complexContent>
      </xsd:complexType>
    </xsd:element>
    <xsd:element name="fpp_exclude1_region" ma:index="9" nillable="true" ma:displayName="fpp_exclude1_region" ma:format="Dropdown" ma:internalName="fpp_exclude1_region">
      <xsd:simpleType>
        <xsd:restriction base="dms:Choice">
          <xsd:enumeration value="Africa"/>
          <xsd:enumeration value="Americas"/>
          <xsd:enumeration value="Australia"/>
          <xsd:enumeration value="Caribbean/Islands"/>
          <xsd:enumeration value="Central America"/>
          <xsd:enumeration value="Central Europe"/>
          <xsd:enumeration value="China"/>
          <xsd:enumeration value="India"/>
          <xsd:enumeration value="Japan"/>
          <xsd:enumeration value="Mexico"/>
          <xsd:enumeration value="Middle East"/>
          <xsd:enumeration value="NE Asia"/>
          <xsd:enumeration value="North America"/>
          <xsd:enumeration value="Northern Europe"/>
          <xsd:enumeration value="SE Asia"/>
          <xsd:enumeration value="South America"/>
          <xsd:enumeration value="Southern Europe"/>
        </xsd:restriction>
      </xsd:simpleType>
    </xsd:element>
    <xsd:element name="fpp_exclude2_OEM" ma:index="10" nillable="true" ma:displayName="fpp_exclude2_affiliates" ma:internalName="fpp_exclude2_O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anon"/>
                    <xsd:enumeration value="Global Imaging"/>
                    <xsd:enumeration value="Heidelberg"/>
                    <xsd:enumeration value="Hewlett-Packard"/>
                    <xsd:enumeration value="IKON"/>
                    <xsd:enumeration value="Konica Minolta"/>
                    <xsd:enumeration value="Kyocera-Mita"/>
                    <xsd:enumeration value="Lanier"/>
                    <xsd:enumeration value="Oce"/>
                    <xsd:enumeration value="Oki"/>
                    <xsd:enumeration value="Other"/>
                    <xsd:enumeration value="Ricoh"/>
                    <xsd:enumeration value="Samsung"/>
                    <xsd:enumeration value="Savin"/>
                    <xsd:enumeration value="Sharp"/>
                    <xsd:enumeration value="Toshiba"/>
                    <xsd:enumeration value="Xerox"/>
                  </xsd:restriction>
                </xsd:simpleType>
              </xsd:element>
            </xsd:sequence>
          </xsd:extension>
        </xsd:complexContent>
      </xsd:complexType>
    </xsd:element>
    <xsd:element name="fpp_exclude2_partner_type" ma:index="11" nillable="true" ma:displayName="fpp_exclude2_partner_type" ma:format="Dropdown" ma:internalName="fpp_exclude2_partner_type">
      <xsd:simpleType>
        <xsd:restriction base="dms:Choice">
          <xsd:enumeration value="Dealer"/>
          <xsd:enumeration value="Direct Reseller / Dealer"/>
          <xsd:enumeration value="Independent Reseller / Dealer"/>
          <xsd:enumeration value="JDF Developer"/>
          <xsd:enumeration value="OEM"/>
        </xsd:restriction>
      </xsd:simpleType>
    </xsd:element>
    <xsd:element name="fpp_exclude2_region" ma:index="12" nillable="true" ma:displayName="fpp_exclude2_region" ma:format="Dropdown" ma:internalName="fpp_exclude2_region">
      <xsd:simpleType>
        <xsd:restriction base="dms:Choice">
          <xsd:enumeration value="Africa"/>
          <xsd:enumeration value="Americas"/>
          <xsd:enumeration value="Australia"/>
          <xsd:enumeration value="Caribbean/Islands"/>
          <xsd:enumeration value="Central America"/>
          <xsd:enumeration value="Central Europe"/>
          <xsd:enumeration value="China"/>
          <xsd:enumeration value="India"/>
          <xsd:enumeration value="Japan"/>
          <xsd:enumeration value="Mexico"/>
          <xsd:enumeration value="Middle East"/>
          <xsd:enumeration value="NE Asia"/>
          <xsd:enumeration value="North America"/>
          <xsd:enumeration value="Northern Europe"/>
          <xsd:enumeration value="SE Asia"/>
          <xsd:enumeration value="South America"/>
          <xsd:enumeration value="Southern Europe"/>
        </xsd:restriction>
      </xsd:simpleType>
    </xsd:element>
    <xsd:element name="fpp_level" ma:index="13" nillable="true" ma:displayName="fpp_level" ma:internalName="fpp_level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FI"/>
                    <xsd:enumeration value="General"/>
                    <xsd:enumeration value="GIS"/>
                    <xsd:enumeration value="Gold"/>
                    <xsd:enumeration value="Platinum"/>
                    <xsd:enumeration value="Silver"/>
                  </xsd:restriction>
                </xsd:simpleType>
              </xsd:element>
            </xsd:sequence>
          </xsd:extension>
        </xsd:complexContent>
      </xsd:complexType>
    </xsd:element>
    <xsd:element name="fpp_partner_type" ma:index="14" nillable="true" ma:displayName="fpp_partner_type" ma:internalName="fpp_partner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ealer"/>
                    <xsd:enumeration value="Direct Reseller / Dealer"/>
                    <xsd:enumeration value="Independent Reseller / Dealer"/>
                    <xsd:enumeration value="JDF Developer"/>
                    <xsd:enumeration value="OEM"/>
                  </xsd:restriction>
                </xsd:simpleType>
              </xsd:element>
            </xsd:sequence>
          </xsd:extension>
        </xsd:complexContent>
      </xsd:complexType>
    </xsd:element>
    <xsd:element name="sls_min_level" ma:index="15" ma:displayName="sls_min_level" ma:default="0-General" ma:format="Dropdown" ma:internalName="sls_min_level">
      <xsd:simpleType>
        <xsd:restriction base="dms:Choice">
          <xsd:enumeration value="0-General"/>
          <xsd:enumeration value="1-manager"/>
          <xsd:enumeration value="2-director"/>
          <xsd:enumeration value="3-VP"/>
        </xsd:restriction>
      </xsd:simpleType>
    </xsd:element>
    <xsd:element name="all_description" ma:index="16" nillable="true" ma:displayName="all_description" ma:internalName="all_description">
      <xsd:simpleType>
        <xsd:restriction base="dms:Note"/>
      </xsd:simpleType>
    </xsd:element>
    <xsd:element name="all_date_begin" ma:index="17" ma:displayName="all_date_begin" ma:default="[today]" ma:format="DateOnly" ma:internalName="all_date_begin">
      <xsd:simpleType>
        <xsd:restriction base="dms:DateTime"/>
      </xsd:simpleType>
    </xsd:element>
    <xsd:element name="all_date_end" ma:index="18" ma:displayName="all_date_end" ma:format="DateOnly" ma:internalName="all_date_end">
      <xsd:simpleType>
        <xsd:restriction base="dms:DateTime"/>
      </xsd:simpleType>
    </xsd:element>
    <xsd:element name="all_doc_category" ma:index="19" nillable="true" ma:displayName="all_doc_category" ma:format="Dropdown" ma:internalName="all_doc_category">
      <xsd:simpleType>
        <xsd:restriction base="dms:Choice">
          <xsd:enumeration value="Advertisement"/>
          <xsd:enumeration value="Article"/>
          <xsd:enumeration value="At a glance"/>
          <xsd:enumeration value="Brochure"/>
          <xsd:enumeration value="Case Study"/>
          <xsd:enumeration value="Competitive"/>
          <xsd:enumeration value="Connect Sessions"/>
          <xsd:enumeration value="Datasheet"/>
          <xsd:enumeration value="Demo"/>
          <xsd:enumeration value="Diagram"/>
          <xsd:enumeration value="Download"/>
          <xsd:enumeration value="FAQ"/>
          <xsd:enumeration value="Image"/>
          <xsd:enumeration value="Incentive"/>
          <xsd:enumeration value="Logo"/>
          <xsd:enumeration value="Mail Templates"/>
          <xsd:enumeration value="Manuals"/>
          <xsd:enumeration value="Newsletter"/>
          <xsd:enumeration value="OEM Partner Bulletin"/>
          <xsd:enumeration value="Poster"/>
          <xsd:enumeration value="Presentation"/>
          <xsd:enumeration value="Price List"/>
          <xsd:enumeration value="Product Guide"/>
          <xsd:enumeration value="Product Matrix"/>
          <xsd:enumeration value="Quick Reference Guide"/>
          <xsd:enumeration value="Release Notes"/>
          <xsd:enumeration value="Report"/>
          <xsd:enumeration value="Sales Coverage Map"/>
          <xsd:enumeration value="Sales Guides/Questionnaire"/>
          <xsd:enumeration value="Samples/How-to"/>
          <xsd:enumeration value="Tech Reference"/>
          <xsd:enumeration value="Territory Maps"/>
          <xsd:enumeration value="Video"/>
          <xsd:enumeration value="Whitepaper"/>
          <xsd:enumeration value="Tech Ticker"/>
        </xsd:restriction>
      </xsd:simpleType>
    </xsd:element>
    <xsd:element name="all_fiery_engine" ma:index="20" nillable="true" ma:displayName="all_fiery_engine" ma:internalName="all_fiery_engin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lorPASS GX200"/>
                    <xsd:enumeration value="ColorPASS GX300"/>
                    <xsd:enumeration value="ColorPASS GX400"/>
                    <xsd:enumeration value="ColorPASS GX500"/>
                    <xsd:enumeration value="E22B"/>
                    <xsd:enumeration value="E22C"/>
                    <xsd:enumeration value="E23C"/>
                    <xsd:enumeration value="E-24B"/>
                    <xsd:enumeration value="E-3100"/>
                    <xsd:enumeration value="E-3200"/>
                    <xsd:enumeration value="E-41A"/>
                    <xsd:enumeration value="E-42"/>
                    <xsd:enumeration value="E42B"/>
                    <xsd:enumeration value="E-43"/>
                    <xsd:enumeration value="E-43A"/>
                    <xsd:enumeration value="E-44B"/>
                    <xsd:enumeration value="E-5100"/>
                    <xsd:enumeration value="E-5200"/>
                    <xsd:enumeration value="E-5300 E-3300"/>
                    <xsd:enumeration value="E-7100"/>
                    <xsd:enumeration value="E-7200"/>
                    <xsd:enumeration value="E-80"/>
                    <xsd:enumeration value="E-81 E-41"/>
                    <xsd:enumeration value="E-8100"/>
                    <xsd:enumeration value="E-82"/>
                    <xsd:enumeration value="E-83"/>
                    <xsd:enumeration value="E-83A"/>
                    <xsd:enumeration value="EB-1357"/>
                    <xsd:enumeration value="EB-32"/>
                    <xsd:enumeration value="EB-34"/>
                    <xsd:enumeration value="e-STUDIO 2040C 2540C 3040C 3540C 4540C"/>
                    <xsd:enumeration value="e-STUDIO 5540C 6540C 6550C"/>
                    <xsd:enumeration value="EX 136"/>
                    <xsd:enumeration value="EX 150"/>
                    <xsd:enumeration value="EX 150 fx"/>
                    <xsd:enumeration value="EX 2100 EX-P 2100"/>
                    <xsd:enumeration value="EX 2100 EX-P 2100 fx"/>
                    <xsd:enumeration value="EX C75"/>
                    <xsd:enumeration value="EX EX-i 180 fx"/>
                    <xsd:enumeration value="EX J75"/>
                    <xsd:enumeration value="EX-i 80 EX 80"/>
                    <xsd:enumeration value="EX-i 80 EX 80 fx"/>
                    <xsd:enumeration value="EX-i C60-C70  EX C60-C70"/>
                    <xsd:enumeration value="EX-P 1000i"/>
                    <xsd:enumeration value="EX-P 1000i fx"/>
                    <xsd:enumeration value="EX-P 5"/>
                    <xsd:enumeration value="EX-P 5 fx"/>
                    <xsd:enumeration value="EX-P EX 3100 fx"/>
                    <xsd:enumeration value="Fiery C9"/>
                    <xsd:enumeration value="Fiery for DC 5000AP"/>
                    <xsd:enumeration value="Fiery for DC 8002"/>
                    <xsd:enumeration value="Fiery for DC 8080"/>
                    <xsd:enumeration value="Fiery for iGen 4"/>
                    <xsd:enumeration value="Fiery for Pro C720 C720S"/>
                    <xsd:enumeration value="Fiery for Pro C900 C900S"/>
                    <xsd:enumeration value="Fiery for Xerox 4112 4127"/>
                    <xsd:enumeration value="Fiery for Xerox Color 800 1000 Press"/>
                    <xsd:enumeration value="Fiery FS100"/>
                    <xsd:enumeration value="Fiery FS100 Pro"/>
                    <xsd:enumeration value="Fiery FS150 Pro"/>
                    <xsd:enumeration value="Fiery Servers for DC 242 252 260"/>
                    <xsd:enumeration value="Fiery Servers for the XC 550 560"/>
                    <xsd:enumeration value="Fiery Servers for the XC 560 570"/>
                    <xsd:enumeration value="Fiery Servers for the Xerox 700i DCP"/>
                    <xsd:enumeration value="Fiery Servers for the Xerox 770 DCP"/>
                    <xsd:enumeration value="Fiery Servers for Xerox 700 DCP"/>
                    <xsd:enumeration value="Fiery Servers for Xerox D95 D110 D125"/>
                    <xsd:enumeration value="FNC for WC 7400 Series"/>
                    <xsd:enumeration value="FNC for WC 7500 Series"/>
                    <xsd:enumeration value="FNC for WC 7700 Series"/>
                    <xsd:enumeration value="FNC for WC 7800 Series"/>
                    <xsd:enumeration value="FNS for WC 7800i-7970i"/>
                    <xsd:enumeration value="FS2000C"/>
                    <xsd:enumeration value="IC-305"/>
                    <xsd:enumeration value="IC-306"/>
                    <xsd:enumeration value="IC-308"/>
                    <xsd:enumeration value="IC-310"/>
                    <xsd:enumeration value="IC-313"/>
                    <xsd:enumeration value="IC-3600"/>
                    <xsd:enumeration value="IC-408"/>
                    <xsd:enumeration value="IC-412"/>
                    <xsd:enumeration value="IC-413"/>
                    <xsd:enumeration value="IC-414"/>
                    <xsd:enumeration value="IC-415"/>
                    <xsd:enumeration value="IC-416"/>
                    <xsd:enumeration value="IC-417"/>
                    <xsd:enumeration value="IJ Print Server"/>
                    <xsd:enumeration value="imagePASS-A1"/>
                    <xsd:enumeration value="imagePASS-A2"/>
                    <xsd:enumeration value="imagePASS-B1"/>
                    <xsd:enumeration value="imagePASS-B2"/>
                    <xsd:enumeration value="imagePASS-H1"/>
                    <xsd:enumeration value="imagePASS-N1"/>
                    <xsd:enumeration value="imagePASS-P1"/>
                    <xsd:enumeration value="imagePASS-U1"/>
                    <xsd:enumeration value="imagePASS-U2"/>
                    <xsd:enumeration value="imagePASS-Y1"/>
                    <xsd:enumeration value="imagePRESS A1200"/>
                    <xsd:enumeration value="imagePRESS A2200"/>
                    <xsd:enumeration value="imagePRESS A3200"/>
                    <xsd:enumeration value="imagePRESS A3300 A2300 A1300"/>
                    <xsd:enumeration value="imagePRESS B4000"/>
                    <xsd:enumeration value="imagePRESS B5000"/>
                    <xsd:enumeration value="imagePRESS F200"/>
                    <xsd:enumeration value="imagePRESS G100"/>
                    <xsd:enumeration value="imagePRESS J100"/>
                    <xsd:enumeration value="imagePRESS J200"/>
                    <xsd:enumeration value="imagePRESS K100"/>
                    <xsd:enumeration value="imagePRESS K200"/>
                    <xsd:enumeration value="imagePRESS Server A1100"/>
                    <xsd:enumeration value="imagePRESS Server A2100"/>
                    <xsd:enumeration value="imagePRESS Server A3100"/>
                    <xsd:enumeration value="imagePRESS Server A3200 A2200 A1200"/>
                    <xsd:enumeration value="imagePRESS Server Q2"/>
                    <xsd:enumeration value="imagePRESS Server T1"/>
                    <xsd:enumeration value="imagePRESS Server Z1"/>
                    <xsd:enumeration value="MIC-4150"/>
                    <xsd:enumeration value="MX-PE10"/>
                    <xsd:enumeration value="MX-PE11"/>
                    <xsd:enumeration value="Printing System 15"/>
                    <xsd:enumeration value="Printing System 15 16"/>
                    <xsd:enumeration value="TASKalfa 5550ci 4550ci 3550ci 3050ci"/>
                    <xsd:enumeration value="TASKalfa 5551ci 4551ci 3551ci 3051ci"/>
                    <xsd:enumeration value="TASKalfa 7550ci 6550ci"/>
                    <xsd:enumeration value="TASKalfa 7551ci 6551ci"/>
                  </xsd:restriction>
                </xsd:simpleType>
              </xsd:element>
            </xsd:sequence>
          </xsd:extension>
        </xsd:complexContent>
      </xsd:complexType>
    </xsd:element>
    <xsd:element name="all_fiery_oem" ma:index="21" nillable="true" ma:displayName="all_fiery_oem" ma:internalName="all_fiery_o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uji-Xerox"/>
                    <xsd:enumeration value="Heidelberg"/>
                    <xsd:enumeration value="Konica Minolta"/>
                    <xsd:enumeration value="Kyocera-Mita"/>
                    <xsd:enumeration value="Ricoh"/>
                    <xsd:enumeration value="RISO"/>
                    <xsd:enumeration value="Sharp"/>
                    <xsd:enumeration value="Toshiba"/>
                    <xsd:enumeration value="Xerox"/>
                  </xsd:restriction>
                </xsd:simpleType>
              </xsd:element>
            </xsd:sequence>
          </xsd:extension>
        </xsd:complexContent>
      </xsd:complexType>
    </xsd:element>
    <xsd:element name="all_internal_only" ma:index="22" nillable="true" ma:displayName="all_internal_only" ma:default="0" ma:internalName="all_internal_only">
      <xsd:simpleType>
        <xsd:restriction base="dms:Boolean"/>
      </xsd:simpleType>
    </xsd:element>
    <xsd:element name="all_language" ma:index="23" ma:displayName="all_language" ma:default="English" ma:format="Dropdown" ma:internalName="all_language">
      <xsd:simpleType>
        <xsd:restriction base="dms:Choice">
          <xsd:enumeration value="Chinese (People's Republic of China)"/>
          <xsd:enumeration value="Chinese (Taiwan)"/>
          <xsd:enumeration value="Czech (Czech Republic)"/>
          <xsd:enumeration value="Dutch"/>
          <xsd:enumeration value="English"/>
          <xsd:enumeration value="English (United Kingdom)"/>
          <xsd:enumeration value="French"/>
          <xsd:enumeration value="German"/>
          <xsd:enumeration value="Italian"/>
          <xsd:enumeration value="Japanese (Japan)"/>
          <xsd:enumeration value="Korean (Korea)"/>
          <xsd:enumeration value="Polish (Poland)"/>
          <xsd:enumeration value="Portuguese (Brazil)"/>
          <xsd:enumeration value="Russian (Russia)"/>
          <xsd:enumeration value="Spanish"/>
          <xsd:enumeration value="Swedish (Sweden)"/>
          <xsd:enumeration value="Turkish (Turkey)"/>
        </xsd:restriction>
      </xsd:simpleType>
    </xsd:element>
    <xsd:element name="all_product_name" ma:index="24" nillable="true" ma:displayName="all_product_name" ma:internalName="all_product_nam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etitive"/>
                    <xsd:enumeration value="DirectSmile Cross Media"/>
                    <xsd:enumeration value="DirectSmile VDP"/>
                    <xsd:enumeration value="EFI Colorproof XF"/>
                    <xsd:enumeration value="EFI Digital StoreFront"/>
                    <xsd:enumeration value="EFI DSF Essential"/>
                    <xsd:enumeration value="EFI DSF Express"/>
                    <xsd:enumeration value="EFI ES-1000"/>
                    <xsd:enumeration value="EFI ES-2000"/>
                    <xsd:enumeration value="EFI Essential Suite Digital StoreFront"/>
                    <xsd:enumeration value="EFI Fiery eXpress"/>
                    <xsd:enumeration value="EFI Fiery proServer"/>
                    <xsd:enumeration value="EFI Fiery XF"/>
                    <xsd:enumeration value="EFI Fiery XF for VUTEk"/>
                    <xsd:enumeration value="EFI H1625 LED"/>
                    <xsd:enumeration value="EFI MicroPress"/>
                    <xsd:enumeration value="EFI Pace"/>
                    <xsd:enumeration value="EFI Plug-ins for Global Scan NX"/>
                    <xsd:enumeration value="EFI PrintMe Cloud Service"/>
                    <xsd:enumeration value="EFI PrintMe for Canon"/>
                    <xsd:enumeration value="EFI PrintMe Mobile"/>
                    <xsd:enumeration value="EFI PrintMe Server for Xerox EIP"/>
                    <xsd:enumeration value="EFI PrintMe"/>
                    <xsd:enumeration value="EFI PrintSmith Vision"/>
                    <xsd:enumeration value="EFI SendMe"/>
                    <xsd:enumeration value="EFI Splash"/>
                    <xsd:enumeration value="EFI VUTEk FabriVU 180"/>
                    <xsd:enumeration value="EFI VUTEk H2000 Pro"/>
                    <xsd:enumeration value="EP Register"/>
                    <xsd:enumeration value="EP Server"/>
                    <xsd:enumeration value="Fiery API"/>
                    <xsd:enumeration value="Fiery Case Studies"/>
                    <xsd:enumeration value="Fiery Central"/>
                    <xsd:enumeration value="Fiery Certification"/>
                    <xsd:enumeration value="Fiery Color Profiler Suite"/>
                    <xsd:enumeration value="Fiery Command WorkStation"/>
                    <xsd:enumeration value="Fiery Compose"/>
                    <xsd:enumeration value="Fiery Connect 2013"/>
                    <xsd:enumeration value="Fiery Connect 2014"/>
                    <xsd:enumeration value="Fiery Dashboard"/>
                    <xsd:enumeration value="Fiery Digital Print Servers"/>
                    <xsd:enumeration value="Fiery Direct Mobile Printing"/>
                    <xsd:enumeration value="Fiery Focus Webinars"/>
                    <xsd:enumeration value="Fiery FS100 Pro"/>
                    <xsd:enumeration value="Fiery FS150 Pro"/>
                    <xsd:enumeration value="Fiery FS200 Pro"/>
                    <xsd:enumeration value="Fiery Go"/>
                    <xsd:enumeration value="Fiery Graphic Arts Package"/>
                    <xsd:enumeration value="Fiery Graphic Arts Package - Premium Edition"/>
                    <xsd:enumeration value="Fiery Impose"/>
                    <xsd:enumeration value="Fiery Impose-Compose"/>
                    <xsd:enumeration value="Fiery in the Office"/>
                    <xsd:enumeration value="Fiery Insider Bulletins"/>
                    <xsd:enumeration value="Fiery Insider Webinars"/>
                    <xsd:enumeration value="Fiery JDF Integration"/>
                    <xsd:enumeration value="Fiery JobFlow"/>
                    <xsd:enumeration value="Fiery JobMaster"/>
                    <xsd:enumeration value="Fiery Navigator"/>
                    <xsd:enumeration value="Fiery Partner Bulletin"/>
                    <xsd:enumeration value="Fiery Productivity Package"/>
                    <xsd:enumeration value="Fiery proServer for KIP C7800"/>
                    <xsd:enumeration value="Fiery Send Server"/>
                    <xsd:enumeration value="Fiery Services and Support"/>
                    <xsd:enumeration value="Fiery System 10"/>
                    <xsd:enumeration value="Fiery System 9 Release 2"/>
                    <xsd:enumeration value="Fiery Variable Data Printing"/>
                    <xsd:enumeration value="Fiery VUE"/>
                    <xsd:enumeration value="Fogra Validation Systems"/>
                    <xsd:enumeration value="G3 Card Vending Kiosk"/>
                    <xsd:enumeration value="IKON DocSend"/>
                    <xsd:enumeration value="IKON DocSend Server"/>
                    <xsd:enumeration value="M500 Station"/>
                    <xsd:enumeration value="Marketing Material"/>
                    <xsd:enumeration value="PowerPress"/>
                    <xsd:enumeration value="Price Lists"/>
                    <xsd:enumeration value="Prinergy - Fiery Integration"/>
                    <xsd:enumeration value="Programs"/>
                    <xsd:enumeration value="Self-Serve AdminCentral"/>
                    <xsd:enumeration value="Territory Maps"/>
                    <xsd:enumeration value="World of Fiery Webinars"/>
                    <xsd:enumeration value="WW Sales &amp; Marketing Conference 2011 - Fiery"/>
                    <xsd:enumeration value="WW Sales Marketing Conference 2012 - Fiery"/>
                    <xsd:enumeration value="WW Sales Marketing Conference 2013 - Fiery"/>
                    <xsd:enumeration value="WW Sales Marketing Conference 2014 - Fiery"/>
                    <xsd:enumeration value="WW Sales Marketing Conference 2017 - Fiery"/>
                  </xsd:restriction>
                </xsd:simpleType>
              </xsd:element>
            </xsd:sequence>
          </xsd:extension>
        </xsd:complexContent>
      </xsd:complexType>
    </xsd:element>
    <xsd:element name="Created_x0020_by" ma:index="26" nillable="true" ma:displayName="Created by" ma:internalName="Created_x0020_by0">
      <xsd:simpleType>
        <xsd:restriction base="dms:Text">
          <xsd:maxLength value="255"/>
        </xsd:restriction>
      </xsd:simpleType>
    </xsd:element>
    <xsd:element name="all_product_category" ma:index="35" nillable="true" ma:displayName="all_product_category" ma:internalName="all_product_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Commerce Web to Print"/>
                    <xsd:enumeration value="Fiery Office Solutions"/>
                    <xsd:enumeration value="Fiery Production Solutions"/>
                    <xsd:enumeration value="Fiery Workflow Suite"/>
                    <xsd:enumeration value="Integrated Solutions"/>
                    <xsd:enumeration value="Print MIS/ERP"/>
                    <xsd:enumeration value="Production Workflow Solutions"/>
                    <xsd:enumeration value="Profiling and Imaging Solutions"/>
                    <xsd:enumeration value="Proofing and Inkjet Production Solutions"/>
                    <xsd:enumeration value="Proofing and Workflow Solutions"/>
                    <xsd:enumeration value="Self-Serve and Payment Systems"/>
                    <xsd:enumeration value="Wide Format Printer Solutions"/>
                    <xsd:enumeration value="WWSMC 2014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Created" ma:index="28" nillable="true" ma:displayName="Date Created" ma:description="The date on which this resource was created" ma:format="DateTime" ma:hidden="true" ma:internalName="_DCDateCreated" ma:readOnly="false">
      <xsd:simpleType>
        <xsd:restriction base="dms:DateTime"/>
      </xsd:simpleType>
    </xsd:element>
  </xsd:schema>
  <xsd:schema xmlns:xsd="http://www.w3.org/2001/XMLSchema" xmlns:dms="http://schemas.microsoft.com/office/2006/documentManagement/types" targetNamespace="978a98f3-d2c8-4320-847c-5dc217e3d7c2" elementFormDefault="qualified">
    <xsd:import namespace="http://schemas.microsoft.com/office/2006/documentManagement/types"/>
    <xsd:element name="_dlc_Exempt" ma:index="36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37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38" nillable="true" ma:displayName="Expiration Date" ma:description="" ma:hidden="true" ma:internalName="_dlc_ExpireDat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7" ma:displayName="Author"/>
        <xsd:element ref="dcterms:created" minOccurs="0" maxOccurs="1"/>
        <xsd:element ref="dc:identifier" minOccurs="0" maxOccurs="1"/>
        <xsd:element name="contentType" minOccurs="0" maxOccurs="1" type="xsd:string" ma:index="3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2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>
      <p:Name>Expiration</p:Name>
      <p:Description>Automatic scheduling of content for processing, and expiry of content that has reached its due date.</p:Description>
      <p:CustomData>
        <data>
          <formula id="Microsoft.Office.RecordsManagement.PolicyFeatures.Expiration.Formula.BuiltIn">
            <number>0</number>
            <property>all_date_end</property>
            <period>days</period>
          </formula>
          <action type="workflow" id="cc65b9e2-a657-4fd7-b630-19c79cc0a649"/>
        </data>
      </p:CustomData>
    </p:PolicyItem>
  </p:PolicyItems>
</p:Policy>
</file>

<file path=customXml/itemProps1.xml><?xml version="1.0" encoding="utf-8"?>
<ds:datastoreItem xmlns:ds="http://schemas.openxmlformats.org/officeDocument/2006/customXml" ds:itemID="{4FD4B3C6-77AB-47CE-863A-6AF78CC51371}"/>
</file>

<file path=customXml/itemProps2.xml><?xml version="1.0" encoding="utf-8"?>
<ds:datastoreItem xmlns:ds="http://schemas.openxmlformats.org/officeDocument/2006/customXml" ds:itemID="{8A41815A-6757-4B6E-AA06-7970910CFA22}"/>
</file>

<file path=customXml/itemProps3.xml><?xml version="1.0" encoding="utf-8"?>
<ds:datastoreItem xmlns:ds="http://schemas.openxmlformats.org/officeDocument/2006/customXml" ds:itemID="{BC96A10F-C5E6-480C-BD87-47409935154C}"/>
</file>

<file path=customXml/itemProps4.xml><?xml version="1.0" encoding="utf-8"?>
<ds:datastoreItem xmlns:ds="http://schemas.openxmlformats.org/officeDocument/2006/customXml" ds:itemID="{CFEC9CFD-9868-4C60-BD71-4BE8660741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52987</TotalTime>
  <Words>943</Words>
  <Application>Microsoft Macintosh PowerPoint</Application>
  <PresentationFormat>On-screen Show (16:9)</PresentationFormat>
  <Paragraphs>212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Custom Design</vt:lpstr>
      <vt:lpstr>Fiery proServer and Fiery XF 6.4 What’s new</vt:lpstr>
      <vt:lpstr>Contents</vt:lpstr>
      <vt:lpstr>Launch information</vt:lpstr>
      <vt:lpstr>Launch information</vt:lpstr>
      <vt:lpstr>What’s new</vt:lpstr>
      <vt:lpstr>Supported printers</vt:lpstr>
      <vt:lpstr>New EFI printer drivers</vt:lpstr>
      <vt:lpstr>New printer drivers</vt:lpstr>
      <vt:lpstr>New printer drivers</vt:lpstr>
      <vt:lpstr>New printer drivers</vt:lpstr>
      <vt:lpstr>Updated EFI printer drivers</vt:lpstr>
      <vt:lpstr>Updated printer drivers</vt:lpstr>
      <vt:lpstr>Updated printer drivers</vt:lpstr>
      <vt:lpstr>Color</vt:lpstr>
      <vt:lpstr>Enhanced Dynamic Smoothing</vt:lpstr>
      <vt:lpstr>Spot Color Variations printing</vt:lpstr>
      <vt:lpstr>Improved swatch book printing</vt:lpstr>
      <vt:lpstr>Linearization enhancements</vt:lpstr>
      <vt:lpstr>Improved white ink usage</vt:lpstr>
      <vt:lpstr>Productivity</vt:lpstr>
      <vt:lpstr>FAST RIP enhancement</vt:lpstr>
      <vt:lpstr>Colored cut marks for EFI Jetrion </vt:lpstr>
      <vt:lpstr>Integration</vt:lpstr>
      <vt:lpstr>Updated IP printing</vt:lpstr>
      <vt:lpstr>System improvements</vt:lpstr>
      <vt:lpstr>Adobe Print Engine update</vt:lpstr>
      <vt:lpstr>Operating system support</vt:lpstr>
      <vt:lpstr>6.4 marketing materials</vt:lpstr>
      <vt:lpstr>Version 6.4 technical videos</vt:lpstr>
      <vt:lpstr>New 6.4 price list</vt:lpstr>
      <vt:lpstr>Availability of 6.4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Fiery proServer and Fiery XF 6.4 - What's new</dc:title>
  <dc:creator/>
  <cp:keywords>Fiery proServer and Fiery XF 6.4 - What's new</cp:keywords>
  <cp:lastModifiedBy>Kerry Moloney</cp:lastModifiedBy>
  <cp:revision>636</cp:revision>
  <cp:lastPrinted>2015-02-05T13:22:11Z</cp:lastPrinted>
  <dcterms:created xsi:type="dcterms:W3CDTF">2014-06-10T16:44:14Z</dcterms:created>
  <dcterms:modified xsi:type="dcterms:W3CDTF">2017-02-03T09:52:09Z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0x0101002B0DF6293C6DA0418CB7DD3DADC435BE</vt:lpwstr>
  </property>
</Properties>
</file>